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974" autoAdjust="0"/>
  </p:normalViewPr>
  <p:slideViewPr>
    <p:cSldViewPr snapToGrid="0">
      <p:cViewPr varScale="1">
        <p:scale>
          <a:sx n="109" d="100"/>
          <a:sy n="109" d="100"/>
        </p:scale>
        <p:origin x="49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2" tIns="45721" rIns="91442" bIns="45721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42" tIns="45721" rIns="91442" bIns="45721" rtlCol="0"/>
          <a:lstStyle>
            <a:lvl1pPr algn="r">
              <a:defRPr sz="1200"/>
            </a:lvl1pPr>
          </a:lstStyle>
          <a:p>
            <a:fld id="{6CE2E0F9-4D10-44D1-87E9-56FBD81D89F3}" type="datetimeFigureOut">
              <a:rPr lang="de-CH" smtClean="0"/>
              <a:t>20.01.2026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2" tIns="45721" rIns="91442" bIns="45721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2" y="4776788"/>
            <a:ext cx="5438775" cy="3908425"/>
          </a:xfrm>
          <a:prstGeom prst="rect">
            <a:avLst/>
          </a:prstGeom>
        </p:spPr>
        <p:txBody>
          <a:bodyPr vert="horz" lIns="91442" tIns="45721" rIns="91442" bIns="45721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1"/>
            <a:ext cx="2946400" cy="496888"/>
          </a:xfrm>
          <a:prstGeom prst="rect">
            <a:avLst/>
          </a:prstGeom>
        </p:spPr>
        <p:txBody>
          <a:bodyPr vert="horz" lIns="91442" tIns="45721" rIns="91442" bIns="45721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9" y="9429751"/>
            <a:ext cx="2946400" cy="496888"/>
          </a:xfrm>
          <a:prstGeom prst="rect">
            <a:avLst/>
          </a:prstGeom>
        </p:spPr>
        <p:txBody>
          <a:bodyPr vert="horz" lIns="91442" tIns="45721" rIns="91442" bIns="45721" rtlCol="0" anchor="b"/>
          <a:lstStyle>
            <a:lvl1pPr algn="r">
              <a:defRPr sz="1200"/>
            </a:lvl1pPr>
          </a:lstStyle>
          <a:p>
            <a:fld id="{CA2DC20F-4DB0-4A70-866F-3BD49702DF0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21859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2EBD5-8298-477D-ABB8-4744E5979F09}" type="datetimeFigureOut">
              <a:rPr lang="de-CH" smtClean="0"/>
              <a:t>20.01.2026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7D13-79FB-48F7-B4D4-70920BFF36F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24884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2EBD5-8298-477D-ABB8-4744E5979F09}" type="datetimeFigureOut">
              <a:rPr lang="de-CH" smtClean="0"/>
              <a:t>20.01.2026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7D13-79FB-48F7-B4D4-70920BFF36F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77939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2EBD5-8298-477D-ABB8-4744E5979F09}" type="datetimeFigureOut">
              <a:rPr lang="de-CH" smtClean="0"/>
              <a:t>20.01.2026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7D13-79FB-48F7-B4D4-70920BFF36F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5958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2EBD5-8298-477D-ABB8-4744E5979F09}" type="datetimeFigureOut">
              <a:rPr lang="de-CH" smtClean="0"/>
              <a:t>20.01.2026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7D13-79FB-48F7-B4D4-70920BFF36F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44032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2EBD5-8298-477D-ABB8-4744E5979F09}" type="datetimeFigureOut">
              <a:rPr lang="de-CH" smtClean="0"/>
              <a:t>20.01.2026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7D13-79FB-48F7-B4D4-70920BFF36F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43944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2EBD5-8298-477D-ABB8-4744E5979F09}" type="datetimeFigureOut">
              <a:rPr lang="de-CH" smtClean="0"/>
              <a:t>20.01.2026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7D13-79FB-48F7-B4D4-70920BFF36F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1298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2EBD5-8298-477D-ABB8-4744E5979F09}" type="datetimeFigureOut">
              <a:rPr lang="de-CH" smtClean="0"/>
              <a:t>20.01.2026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7D13-79FB-48F7-B4D4-70920BFF36F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80685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2EBD5-8298-477D-ABB8-4744E5979F09}" type="datetimeFigureOut">
              <a:rPr lang="de-CH" smtClean="0"/>
              <a:t>20.01.2026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7D13-79FB-48F7-B4D4-70920BFF36F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38364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2EBD5-8298-477D-ABB8-4744E5979F09}" type="datetimeFigureOut">
              <a:rPr lang="de-CH" smtClean="0"/>
              <a:t>20.01.2026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7D13-79FB-48F7-B4D4-70920BFF36F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07136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2EBD5-8298-477D-ABB8-4744E5979F09}" type="datetimeFigureOut">
              <a:rPr lang="de-CH" smtClean="0"/>
              <a:t>20.01.2026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7D13-79FB-48F7-B4D4-70920BFF36F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0241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2EBD5-8298-477D-ABB8-4744E5979F09}" type="datetimeFigureOut">
              <a:rPr lang="de-CH" smtClean="0"/>
              <a:t>20.01.2026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7D13-79FB-48F7-B4D4-70920BFF36F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37305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102EBD5-8298-477D-ABB8-4744E5979F09}" type="datetimeFigureOut">
              <a:rPr lang="de-CH" smtClean="0"/>
              <a:pPr/>
              <a:t>20.01.2026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8A7D13-79FB-48F7-B4D4-70920BFF36F2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51973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6" name="Gerader Verbinder 225"/>
          <p:cNvCxnSpPr/>
          <p:nvPr/>
        </p:nvCxnSpPr>
        <p:spPr>
          <a:xfrm flipV="1">
            <a:off x="7075744" y="2947001"/>
            <a:ext cx="132264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Gerader Verbinder 181">
            <a:extLst>
              <a:ext uri="{FF2B5EF4-FFF2-40B4-BE49-F238E27FC236}">
                <a16:creationId xmlns:a16="http://schemas.microsoft.com/office/drawing/2014/main" id="{0A7F6DF4-0ADC-4378-AA9A-325288148255}"/>
              </a:ext>
            </a:extLst>
          </p:cNvPr>
          <p:cNvCxnSpPr/>
          <p:nvPr/>
        </p:nvCxnSpPr>
        <p:spPr>
          <a:xfrm flipV="1">
            <a:off x="7084432" y="2779620"/>
            <a:ext cx="132264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Gerader Verbinder 285">
            <a:extLst>
              <a:ext uri="{FF2B5EF4-FFF2-40B4-BE49-F238E27FC236}">
                <a16:creationId xmlns:a16="http://schemas.microsoft.com/office/drawing/2014/main" id="{F174636A-2721-4490-8657-1F27CCAF3993}"/>
              </a:ext>
            </a:extLst>
          </p:cNvPr>
          <p:cNvCxnSpPr/>
          <p:nvPr/>
        </p:nvCxnSpPr>
        <p:spPr>
          <a:xfrm flipV="1">
            <a:off x="7082526" y="2074352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Gerader Verbinder 284">
            <a:extLst>
              <a:ext uri="{FF2B5EF4-FFF2-40B4-BE49-F238E27FC236}">
                <a16:creationId xmlns:a16="http://schemas.microsoft.com/office/drawing/2014/main" id="{890E6BE9-625D-46FE-BF3A-6887C100F6A5}"/>
              </a:ext>
            </a:extLst>
          </p:cNvPr>
          <p:cNvCxnSpPr/>
          <p:nvPr/>
        </p:nvCxnSpPr>
        <p:spPr>
          <a:xfrm flipV="1">
            <a:off x="5548806" y="2442805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Gerader Verbinder 283">
            <a:extLst>
              <a:ext uri="{FF2B5EF4-FFF2-40B4-BE49-F238E27FC236}">
                <a16:creationId xmlns:a16="http://schemas.microsoft.com/office/drawing/2014/main" id="{51DB42A4-8A41-4446-A1FE-7BF5E6CF435F}"/>
              </a:ext>
            </a:extLst>
          </p:cNvPr>
          <p:cNvCxnSpPr/>
          <p:nvPr/>
        </p:nvCxnSpPr>
        <p:spPr>
          <a:xfrm flipV="1">
            <a:off x="5557687" y="2090445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Gerader Verbinder 282">
            <a:extLst>
              <a:ext uri="{FF2B5EF4-FFF2-40B4-BE49-F238E27FC236}">
                <a16:creationId xmlns:a16="http://schemas.microsoft.com/office/drawing/2014/main" id="{568D71B0-9B48-4006-8633-610884BE00CF}"/>
              </a:ext>
            </a:extLst>
          </p:cNvPr>
          <p:cNvCxnSpPr/>
          <p:nvPr/>
        </p:nvCxnSpPr>
        <p:spPr>
          <a:xfrm flipV="1">
            <a:off x="4014663" y="3134076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Gerader Verbinder 281">
            <a:extLst>
              <a:ext uri="{FF2B5EF4-FFF2-40B4-BE49-F238E27FC236}">
                <a16:creationId xmlns:a16="http://schemas.microsoft.com/office/drawing/2014/main" id="{6B52341D-2A2B-44E9-963F-8355B702C8EA}"/>
              </a:ext>
            </a:extLst>
          </p:cNvPr>
          <p:cNvCxnSpPr/>
          <p:nvPr/>
        </p:nvCxnSpPr>
        <p:spPr>
          <a:xfrm flipV="1">
            <a:off x="4013175" y="2776217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Gerader Verbinder 280">
            <a:extLst>
              <a:ext uri="{FF2B5EF4-FFF2-40B4-BE49-F238E27FC236}">
                <a16:creationId xmlns:a16="http://schemas.microsoft.com/office/drawing/2014/main" id="{4017F5F5-2AC8-4DA0-96BD-892E7B5CE4EC}"/>
              </a:ext>
            </a:extLst>
          </p:cNvPr>
          <p:cNvCxnSpPr/>
          <p:nvPr/>
        </p:nvCxnSpPr>
        <p:spPr>
          <a:xfrm flipV="1">
            <a:off x="4016532" y="2448042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Gerader Verbinder 279">
            <a:extLst>
              <a:ext uri="{FF2B5EF4-FFF2-40B4-BE49-F238E27FC236}">
                <a16:creationId xmlns:a16="http://schemas.microsoft.com/office/drawing/2014/main" id="{AAC9E2E9-92F8-4E1D-AB83-3525B7C96F8A}"/>
              </a:ext>
            </a:extLst>
          </p:cNvPr>
          <p:cNvCxnSpPr/>
          <p:nvPr/>
        </p:nvCxnSpPr>
        <p:spPr>
          <a:xfrm flipV="1">
            <a:off x="4005447" y="2086585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Gerader Verbinder 239">
            <a:extLst>
              <a:ext uri="{FF2B5EF4-FFF2-40B4-BE49-F238E27FC236}">
                <a16:creationId xmlns:a16="http://schemas.microsoft.com/office/drawing/2014/main" id="{F0A74B49-57A6-4A05-BDD5-A266F188B732}"/>
              </a:ext>
            </a:extLst>
          </p:cNvPr>
          <p:cNvCxnSpPr/>
          <p:nvPr/>
        </p:nvCxnSpPr>
        <p:spPr>
          <a:xfrm flipV="1">
            <a:off x="2479834" y="2432249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Gerader Verbinder 278">
            <a:extLst>
              <a:ext uri="{FF2B5EF4-FFF2-40B4-BE49-F238E27FC236}">
                <a16:creationId xmlns:a16="http://schemas.microsoft.com/office/drawing/2014/main" id="{8149F218-AC91-42D8-958C-3DE3AFFA0D23}"/>
              </a:ext>
            </a:extLst>
          </p:cNvPr>
          <p:cNvCxnSpPr/>
          <p:nvPr/>
        </p:nvCxnSpPr>
        <p:spPr>
          <a:xfrm flipV="1">
            <a:off x="2475550" y="3722908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Gerader Verbinder 277">
            <a:extLst>
              <a:ext uri="{FF2B5EF4-FFF2-40B4-BE49-F238E27FC236}">
                <a16:creationId xmlns:a16="http://schemas.microsoft.com/office/drawing/2014/main" id="{EA640290-FE49-4741-AEE9-0818A04E33A7}"/>
              </a:ext>
            </a:extLst>
          </p:cNvPr>
          <p:cNvCxnSpPr/>
          <p:nvPr/>
        </p:nvCxnSpPr>
        <p:spPr>
          <a:xfrm flipV="1">
            <a:off x="2480627" y="3444603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Gerader Verbinder 246">
            <a:extLst>
              <a:ext uri="{FF2B5EF4-FFF2-40B4-BE49-F238E27FC236}">
                <a16:creationId xmlns:a16="http://schemas.microsoft.com/office/drawing/2014/main" id="{59E86173-3AB7-42CB-847E-7474FCBB6616}"/>
              </a:ext>
            </a:extLst>
          </p:cNvPr>
          <p:cNvCxnSpPr/>
          <p:nvPr/>
        </p:nvCxnSpPr>
        <p:spPr>
          <a:xfrm flipV="1">
            <a:off x="2475550" y="2770506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Gerader Verbinder 205">
            <a:extLst>
              <a:ext uri="{FF2B5EF4-FFF2-40B4-BE49-F238E27FC236}">
                <a16:creationId xmlns:a16="http://schemas.microsoft.com/office/drawing/2014/main" id="{88929169-F0CC-4F39-90C3-F77AB46E6DC3}"/>
              </a:ext>
            </a:extLst>
          </p:cNvPr>
          <p:cNvCxnSpPr/>
          <p:nvPr/>
        </p:nvCxnSpPr>
        <p:spPr>
          <a:xfrm flipV="1">
            <a:off x="2485390" y="2079062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Gerader Verbinder 265">
            <a:extLst>
              <a:ext uri="{FF2B5EF4-FFF2-40B4-BE49-F238E27FC236}">
                <a16:creationId xmlns:a16="http://schemas.microsoft.com/office/drawing/2014/main" id="{889332B4-3E4B-4EC0-A35D-8E4543C8DE41}"/>
              </a:ext>
            </a:extLst>
          </p:cNvPr>
          <p:cNvCxnSpPr/>
          <p:nvPr/>
        </p:nvCxnSpPr>
        <p:spPr>
          <a:xfrm flipV="1">
            <a:off x="2479834" y="3159143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Gerader Verbinder 192">
            <a:extLst>
              <a:ext uri="{FF2B5EF4-FFF2-40B4-BE49-F238E27FC236}">
                <a16:creationId xmlns:a16="http://schemas.microsoft.com/office/drawing/2014/main" id="{DD956505-0E8A-40CC-8292-02EA1679DD21}"/>
              </a:ext>
            </a:extLst>
          </p:cNvPr>
          <p:cNvCxnSpPr/>
          <p:nvPr/>
        </p:nvCxnSpPr>
        <p:spPr>
          <a:xfrm flipV="1">
            <a:off x="4013492" y="3824983"/>
            <a:ext cx="132264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Gerader Verbinder 245"/>
          <p:cNvCxnSpPr/>
          <p:nvPr/>
        </p:nvCxnSpPr>
        <p:spPr>
          <a:xfrm flipV="1">
            <a:off x="4010892" y="5277195"/>
            <a:ext cx="90000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Gerader Verbinder 233"/>
          <p:cNvCxnSpPr/>
          <p:nvPr/>
        </p:nvCxnSpPr>
        <p:spPr>
          <a:xfrm flipV="1">
            <a:off x="2467446" y="6276696"/>
            <a:ext cx="132264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Gerader Verbinder 214"/>
          <p:cNvCxnSpPr/>
          <p:nvPr/>
        </p:nvCxnSpPr>
        <p:spPr>
          <a:xfrm flipV="1">
            <a:off x="2469585" y="6162669"/>
            <a:ext cx="132264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Gerader Verbinder 263">
            <a:extLst>
              <a:ext uri="{FF2B5EF4-FFF2-40B4-BE49-F238E27FC236}">
                <a16:creationId xmlns:a16="http://schemas.microsoft.com/office/drawing/2014/main" id="{FF23FF81-7204-4D66-B923-9BE2A08A4187}"/>
              </a:ext>
            </a:extLst>
          </p:cNvPr>
          <p:cNvCxnSpPr/>
          <p:nvPr/>
        </p:nvCxnSpPr>
        <p:spPr>
          <a:xfrm>
            <a:off x="6535877" y="734144"/>
            <a:ext cx="2144219" cy="8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Gerader Verbinder 207"/>
          <p:cNvCxnSpPr>
            <a:cxnSpLocks/>
          </p:cNvCxnSpPr>
          <p:nvPr/>
        </p:nvCxnSpPr>
        <p:spPr>
          <a:xfrm>
            <a:off x="2182399" y="2837701"/>
            <a:ext cx="292320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hteck 96"/>
          <p:cNvSpPr/>
          <p:nvPr/>
        </p:nvSpPr>
        <p:spPr>
          <a:xfrm>
            <a:off x="4096143" y="2706641"/>
            <a:ext cx="1300722" cy="320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500"/>
              </a:lnSpc>
            </a:pPr>
            <a:r>
              <a:rPr lang="de-CH" sz="800" b="1" dirty="0">
                <a:solidFill>
                  <a:schemeClr val="tx1"/>
                </a:solidFill>
              </a:rPr>
              <a:t>Tagesklinik Chirurgie 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Dr. Nadine Diwersi</a:t>
            </a:r>
            <a:br>
              <a:rPr lang="de-CH" sz="7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Luzia Rohrer</a:t>
            </a:r>
          </a:p>
        </p:txBody>
      </p:sp>
      <p:cxnSp>
        <p:nvCxnSpPr>
          <p:cNvPr id="220" name="Gerader Verbinder 219"/>
          <p:cNvCxnSpPr/>
          <p:nvPr/>
        </p:nvCxnSpPr>
        <p:spPr>
          <a:xfrm flipV="1">
            <a:off x="4009784" y="5100586"/>
            <a:ext cx="132264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hteck 91"/>
          <p:cNvSpPr/>
          <p:nvPr/>
        </p:nvSpPr>
        <p:spPr>
          <a:xfrm>
            <a:off x="4103659" y="5001708"/>
            <a:ext cx="1300723" cy="190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Zahnmedizin</a:t>
            </a:r>
            <a:endParaRPr lang="de-CH" sz="900" dirty="0">
              <a:solidFill>
                <a:schemeClr val="tx1"/>
              </a:solidFill>
            </a:endParaRPr>
          </a:p>
        </p:txBody>
      </p:sp>
      <p:cxnSp>
        <p:nvCxnSpPr>
          <p:cNvPr id="191" name="Gerader Verbinder 190"/>
          <p:cNvCxnSpPr>
            <a:cxnSpLocks/>
          </p:cNvCxnSpPr>
          <p:nvPr/>
        </p:nvCxnSpPr>
        <p:spPr>
          <a:xfrm>
            <a:off x="7079722" y="2098882"/>
            <a:ext cx="86" cy="851893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Gerader Verbinder 149"/>
          <p:cNvCxnSpPr/>
          <p:nvPr/>
        </p:nvCxnSpPr>
        <p:spPr>
          <a:xfrm flipH="1">
            <a:off x="7080507" y="1608376"/>
            <a:ext cx="419" cy="597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Gerader Verbinder 140"/>
          <p:cNvCxnSpPr>
            <a:cxnSpLocks/>
          </p:cNvCxnSpPr>
          <p:nvPr/>
        </p:nvCxnSpPr>
        <p:spPr>
          <a:xfrm>
            <a:off x="5553412" y="1552149"/>
            <a:ext cx="5283" cy="3013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Gerader Verbinder 137"/>
          <p:cNvCxnSpPr>
            <a:cxnSpLocks/>
          </p:cNvCxnSpPr>
          <p:nvPr/>
        </p:nvCxnSpPr>
        <p:spPr>
          <a:xfrm>
            <a:off x="4003407" y="1612474"/>
            <a:ext cx="14999" cy="221250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Gerader Verbinder 118"/>
          <p:cNvCxnSpPr>
            <a:cxnSpLocks/>
          </p:cNvCxnSpPr>
          <p:nvPr/>
        </p:nvCxnSpPr>
        <p:spPr>
          <a:xfrm flipH="1">
            <a:off x="2473524" y="1526816"/>
            <a:ext cx="11552" cy="49246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Gerader Verbinder 70"/>
          <p:cNvCxnSpPr/>
          <p:nvPr/>
        </p:nvCxnSpPr>
        <p:spPr>
          <a:xfrm>
            <a:off x="2194041" y="2515382"/>
            <a:ext cx="472253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/>
          <p:cNvCxnSpPr/>
          <p:nvPr/>
        </p:nvCxnSpPr>
        <p:spPr>
          <a:xfrm flipV="1">
            <a:off x="3804545" y="508950"/>
            <a:ext cx="2266495" cy="17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>
            <a:cxnSpLocks/>
          </p:cNvCxnSpPr>
          <p:nvPr/>
        </p:nvCxnSpPr>
        <p:spPr>
          <a:xfrm>
            <a:off x="4946141" y="754092"/>
            <a:ext cx="1155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r Verbinder 15"/>
          <p:cNvCxnSpPr/>
          <p:nvPr/>
        </p:nvCxnSpPr>
        <p:spPr>
          <a:xfrm flipH="1">
            <a:off x="4946141" y="291829"/>
            <a:ext cx="2626" cy="8875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r Verbinder 26"/>
          <p:cNvCxnSpPr>
            <a:cxnSpLocks/>
          </p:cNvCxnSpPr>
          <p:nvPr/>
        </p:nvCxnSpPr>
        <p:spPr>
          <a:xfrm>
            <a:off x="962526" y="1161003"/>
            <a:ext cx="8217896" cy="263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/>
          <p:nvPr/>
        </p:nvCxnSpPr>
        <p:spPr>
          <a:xfrm>
            <a:off x="7770722" y="1188194"/>
            <a:ext cx="1" cy="1033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>
            <a:off x="6210645" y="1187400"/>
            <a:ext cx="1" cy="1033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r Verbinder 35"/>
          <p:cNvCxnSpPr/>
          <p:nvPr/>
        </p:nvCxnSpPr>
        <p:spPr>
          <a:xfrm>
            <a:off x="4670578" y="1182888"/>
            <a:ext cx="1" cy="1033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>
            <a:off x="3118543" y="1180611"/>
            <a:ext cx="1" cy="1033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Gerader Verbinder 81"/>
          <p:cNvCxnSpPr/>
          <p:nvPr/>
        </p:nvCxnSpPr>
        <p:spPr>
          <a:xfrm>
            <a:off x="2191660" y="2153279"/>
            <a:ext cx="5003273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hteck 86"/>
          <p:cNvSpPr/>
          <p:nvPr/>
        </p:nvSpPr>
        <p:spPr>
          <a:xfrm>
            <a:off x="5671042" y="2380881"/>
            <a:ext cx="1282439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IMC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Carlo Schenker</a:t>
            </a:r>
            <a:br>
              <a:rPr lang="de-CH" sz="7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Peter von Däniken</a:t>
            </a:r>
          </a:p>
        </p:txBody>
      </p:sp>
      <p:cxnSp>
        <p:nvCxnSpPr>
          <p:cNvPr id="93" name="Gerader Verbinder 92"/>
          <p:cNvCxnSpPr>
            <a:cxnSpLocks/>
          </p:cNvCxnSpPr>
          <p:nvPr/>
        </p:nvCxnSpPr>
        <p:spPr>
          <a:xfrm>
            <a:off x="2191664" y="2148514"/>
            <a:ext cx="5794" cy="1673084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hteck 94"/>
          <p:cNvSpPr/>
          <p:nvPr/>
        </p:nvSpPr>
        <p:spPr>
          <a:xfrm>
            <a:off x="4108958" y="2023508"/>
            <a:ext cx="1275093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Station Chirurgie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800" dirty="0">
                <a:solidFill>
                  <a:schemeClr val="tx1"/>
                </a:solidFill>
              </a:rPr>
              <a:t>Dr. Nadine Diwersi</a:t>
            </a:r>
            <a:br>
              <a:rPr lang="de-CH" sz="7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Yvonne Wolf</a:t>
            </a:r>
          </a:p>
        </p:txBody>
      </p:sp>
      <p:sp>
        <p:nvSpPr>
          <p:cNvPr id="96" name="Rechteck 95"/>
          <p:cNvSpPr/>
          <p:nvPr/>
        </p:nvSpPr>
        <p:spPr>
          <a:xfrm>
            <a:off x="4096143" y="2363257"/>
            <a:ext cx="1300722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Physiotherapie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Dr. Nadine Diwersi</a:t>
            </a:r>
            <a:br>
              <a:rPr lang="de-CH" sz="7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Ruud Rietveld</a:t>
            </a:r>
          </a:p>
        </p:txBody>
      </p:sp>
      <p:sp>
        <p:nvSpPr>
          <p:cNvPr id="106" name="Rechteck 105"/>
          <p:cNvSpPr/>
          <p:nvPr/>
        </p:nvSpPr>
        <p:spPr>
          <a:xfrm>
            <a:off x="2602788" y="2350556"/>
            <a:ext cx="1285084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Tagesklinik Medizin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Dr. Wolfang März</a:t>
            </a:r>
            <a:br>
              <a:rPr lang="de-CH" sz="7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Elisabeth Honauer</a:t>
            </a:r>
          </a:p>
        </p:txBody>
      </p:sp>
      <p:cxnSp>
        <p:nvCxnSpPr>
          <p:cNvPr id="133" name="Gerader Verbinder 132"/>
          <p:cNvCxnSpPr/>
          <p:nvPr/>
        </p:nvCxnSpPr>
        <p:spPr>
          <a:xfrm flipV="1">
            <a:off x="2485390" y="1888818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Gerader Verbinder 133"/>
          <p:cNvCxnSpPr/>
          <p:nvPr/>
        </p:nvCxnSpPr>
        <p:spPr>
          <a:xfrm flipV="1">
            <a:off x="4015028" y="1851154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Gerader Verbinder 134"/>
          <p:cNvCxnSpPr/>
          <p:nvPr/>
        </p:nvCxnSpPr>
        <p:spPr>
          <a:xfrm flipV="1">
            <a:off x="4018755" y="3565241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Gerader Verbinder 142"/>
          <p:cNvCxnSpPr/>
          <p:nvPr/>
        </p:nvCxnSpPr>
        <p:spPr>
          <a:xfrm flipV="1">
            <a:off x="5552811" y="1836089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Gerader Verbinder 143"/>
          <p:cNvCxnSpPr/>
          <p:nvPr/>
        </p:nvCxnSpPr>
        <p:spPr>
          <a:xfrm flipV="1">
            <a:off x="5552079" y="2860746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Gerader Verbinder 148"/>
          <p:cNvCxnSpPr/>
          <p:nvPr/>
        </p:nvCxnSpPr>
        <p:spPr>
          <a:xfrm flipV="1">
            <a:off x="4007717" y="4463168"/>
            <a:ext cx="132264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Gerader Verbinder 151"/>
          <p:cNvCxnSpPr/>
          <p:nvPr/>
        </p:nvCxnSpPr>
        <p:spPr>
          <a:xfrm flipV="1">
            <a:off x="7083435" y="1865027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Gerader Verbinder 153"/>
          <p:cNvCxnSpPr>
            <a:cxnSpLocks/>
          </p:cNvCxnSpPr>
          <p:nvPr/>
        </p:nvCxnSpPr>
        <p:spPr>
          <a:xfrm>
            <a:off x="280502" y="1736754"/>
            <a:ext cx="7106" cy="31849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Gerader Verbinder 157"/>
          <p:cNvCxnSpPr/>
          <p:nvPr/>
        </p:nvCxnSpPr>
        <p:spPr>
          <a:xfrm flipV="1">
            <a:off x="288824" y="3919826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Gerader Verbinder 158"/>
          <p:cNvCxnSpPr/>
          <p:nvPr/>
        </p:nvCxnSpPr>
        <p:spPr>
          <a:xfrm flipV="1">
            <a:off x="283876" y="4252371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Gerader Verbinder 159"/>
          <p:cNvCxnSpPr/>
          <p:nvPr/>
        </p:nvCxnSpPr>
        <p:spPr>
          <a:xfrm flipV="1">
            <a:off x="287134" y="4588973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Gerader Verbinder 161"/>
          <p:cNvCxnSpPr/>
          <p:nvPr/>
        </p:nvCxnSpPr>
        <p:spPr>
          <a:xfrm flipV="1">
            <a:off x="2460957" y="5313848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Gerader Verbinder 170"/>
          <p:cNvCxnSpPr>
            <a:cxnSpLocks/>
          </p:cNvCxnSpPr>
          <p:nvPr/>
        </p:nvCxnSpPr>
        <p:spPr>
          <a:xfrm flipH="1">
            <a:off x="8833466" y="2271624"/>
            <a:ext cx="1" cy="1987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Gerader Verbinder 171"/>
          <p:cNvCxnSpPr/>
          <p:nvPr/>
        </p:nvCxnSpPr>
        <p:spPr>
          <a:xfrm flipV="1">
            <a:off x="5672925" y="3206041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Rechteck 178"/>
          <p:cNvSpPr/>
          <p:nvPr/>
        </p:nvSpPr>
        <p:spPr>
          <a:xfrm>
            <a:off x="9829391" y="248749"/>
            <a:ext cx="246192" cy="5496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180" name="Rechteck 179"/>
          <p:cNvSpPr/>
          <p:nvPr/>
        </p:nvSpPr>
        <p:spPr>
          <a:xfrm>
            <a:off x="10028461" y="140913"/>
            <a:ext cx="1161495" cy="2534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700" dirty="0">
                <a:solidFill>
                  <a:schemeClr val="tx1"/>
                </a:solidFill>
              </a:rPr>
              <a:t>Mitglied der Spitalleitung</a:t>
            </a:r>
          </a:p>
        </p:txBody>
      </p:sp>
      <p:cxnSp>
        <p:nvCxnSpPr>
          <p:cNvPr id="120" name="Gerader Verbinder 119"/>
          <p:cNvCxnSpPr/>
          <p:nvPr/>
        </p:nvCxnSpPr>
        <p:spPr>
          <a:xfrm flipV="1">
            <a:off x="2464823" y="4983630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Gerader Verbinder 123"/>
          <p:cNvCxnSpPr>
            <a:cxnSpLocks/>
          </p:cNvCxnSpPr>
          <p:nvPr/>
        </p:nvCxnSpPr>
        <p:spPr>
          <a:xfrm flipV="1">
            <a:off x="2193252" y="3214544"/>
            <a:ext cx="1902890" cy="879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chteck 110"/>
          <p:cNvSpPr/>
          <p:nvPr/>
        </p:nvSpPr>
        <p:spPr>
          <a:xfrm>
            <a:off x="4097121" y="3066654"/>
            <a:ext cx="1303778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Radiologie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Dr. Nadine Diwersi</a:t>
            </a:r>
          </a:p>
          <a:p>
            <a:pPr algn="ctr">
              <a:lnSpc>
                <a:spcPts val="600"/>
              </a:lnSpc>
            </a:pPr>
            <a:r>
              <a:rPr lang="de-CH" sz="700" dirty="0">
                <a:solidFill>
                  <a:schemeClr val="tx1"/>
                </a:solidFill>
              </a:rPr>
              <a:t>     Pirmin Staubli</a:t>
            </a:r>
          </a:p>
        </p:txBody>
      </p:sp>
      <p:cxnSp>
        <p:nvCxnSpPr>
          <p:cNvPr id="125" name="Gerader Verbinder 124"/>
          <p:cNvCxnSpPr/>
          <p:nvPr/>
        </p:nvCxnSpPr>
        <p:spPr>
          <a:xfrm>
            <a:off x="2201186" y="3815621"/>
            <a:ext cx="1639032" cy="6964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Gerader Verbinder 131"/>
          <p:cNvCxnSpPr/>
          <p:nvPr/>
        </p:nvCxnSpPr>
        <p:spPr>
          <a:xfrm flipV="1">
            <a:off x="2467980" y="4405544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Rechteck 163"/>
          <p:cNvSpPr/>
          <p:nvPr/>
        </p:nvSpPr>
        <p:spPr>
          <a:xfrm>
            <a:off x="2602788" y="2011856"/>
            <a:ext cx="1285084" cy="298800"/>
          </a:xfrm>
          <a:prstGeom prst="rect">
            <a:avLst/>
          </a:prstGeom>
          <a:solidFill>
            <a:srgbClr val="BDD7EE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Station Medizin</a:t>
            </a:r>
            <a:br>
              <a:rPr lang="de-CH" sz="900" b="1" dirty="0">
                <a:solidFill>
                  <a:schemeClr val="tx1"/>
                </a:solidFill>
              </a:rPr>
            </a:br>
            <a:r>
              <a:rPr lang="de-CH" sz="700" dirty="0" err="1">
                <a:solidFill>
                  <a:schemeClr val="tx1"/>
                </a:solidFill>
              </a:rPr>
              <a:t>pract</a:t>
            </a:r>
            <a:r>
              <a:rPr lang="de-CH" sz="700" dirty="0">
                <a:solidFill>
                  <a:schemeClr val="tx1"/>
                </a:solidFill>
              </a:rPr>
              <a:t>. med. Christoph Fuchs</a:t>
            </a:r>
            <a:br>
              <a:rPr lang="de-CH" sz="7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Annegret von Bergen</a:t>
            </a:r>
          </a:p>
        </p:txBody>
      </p:sp>
      <p:cxnSp>
        <p:nvCxnSpPr>
          <p:cNvPr id="183" name="Gerader Verbinder 182"/>
          <p:cNvCxnSpPr/>
          <p:nvPr/>
        </p:nvCxnSpPr>
        <p:spPr>
          <a:xfrm flipV="1">
            <a:off x="2673723" y="4110691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Rechteck 184"/>
          <p:cNvSpPr/>
          <p:nvPr/>
        </p:nvSpPr>
        <p:spPr>
          <a:xfrm>
            <a:off x="9824205" y="696490"/>
            <a:ext cx="246192" cy="5496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186" name="Rechteck 185"/>
          <p:cNvSpPr/>
          <p:nvPr/>
        </p:nvSpPr>
        <p:spPr>
          <a:xfrm>
            <a:off x="10033896" y="604086"/>
            <a:ext cx="1299805" cy="2534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700" dirty="0">
                <a:solidFill>
                  <a:schemeClr val="tx1"/>
                </a:solidFill>
              </a:rPr>
              <a:t>Belegärzte/Beleghebammen</a:t>
            </a:r>
          </a:p>
        </p:txBody>
      </p:sp>
      <p:cxnSp>
        <p:nvCxnSpPr>
          <p:cNvPr id="189" name="Gerader Verbinder 188"/>
          <p:cNvCxnSpPr>
            <a:cxnSpLocks/>
          </p:cNvCxnSpPr>
          <p:nvPr/>
        </p:nvCxnSpPr>
        <p:spPr>
          <a:xfrm flipH="1">
            <a:off x="4017892" y="3824983"/>
            <a:ext cx="1028" cy="1445806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Gerader Verbinder 189"/>
          <p:cNvCxnSpPr/>
          <p:nvPr/>
        </p:nvCxnSpPr>
        <p:spPr>
          <a:xfrm flipV="1">
            <a:off x="7079808" y="2451734"/>
            <a:ext cx="132264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hteck 19"/>
          <p:cNvSpPr/>
          <p:nvPr/>
        </p:nvSpPr>
        <p:spPr>
          <a:xfrm>
            <a:off x="2324794" y="1291759"/>
            <a:ext cx="1594082" cy="36825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de-CH" sz="900" b="1" dirty="0">
                <a:solidFill>
                  <a:schemeClr val="tx1"/>
                </a:solidFill>
              </a:rPr>
            </a:br>
            <a:r>
              <a:rPr lang="de-CH" sz="900" b="1" dirty="0">
                <a:solidFill>
                  <a:schemeClr val="tx1"/>
                </a:solidFill>
              </a:rPr>
              <a:t>Klinik Medizin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900" dirty="0">
                <a:solidFill>
                  <a:schemeClr val="tx1"/>
                </a:solidFill>
              </a:rPr>
              <a:t>Dr. Robert Einsle</a:t>
            </a:r>
            <a:br>
              <a:rPr lang="de-CH" sz="900" dirty="0">
                <a:solidFill>
                  <a:schemeClr val="tx1"/>
                </a:solidFill>
              </a:rPr>
            </a:br>
            <a:endParaRPr lang="de-CH" sz="800" dirty="0">
              <a:solidFill>
                <a:schemeClr val="tx1"/>
              </a:solidFill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5526323" y="1292990"/>
            <a:ext cx="1436025" cy="36251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Klinik Anästhesie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900" dirty="0">
                <a:solidFill>
                  <a:schemeClr val="tx1"/>
                </a:solidFill>
              </a:rPr>
              <a:t>Prof. Stefan Suttner</a:t>
            </a:r>
          </a:p>
        </p:txBody>
      </p:sp>
      <p:sp>
        <p:nvSpPr>
          <p:cNvPr id="22" name="Rechteck 21"/>
          <p:cNvSpPr/>
          <p:nvPr/>
        </p:nvSpPr>
        <p:spPr>
          <a:xfrm>
            <a:off x="3990667" y="1291758"/>
            <a:ext cx="1411804" cy="36251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Klinik Chirurgie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900" dirty="0">
                <a:solidFill>
                  <a:schemeClr val="tx1"/>
                </a:solidFill>
              </a:rPr>
              <a:t>Dr. Nadine Diwersi</a:t>
            </a:r>
            <a:endParaRPr lang="de-CH" sz="700" dirty="0">
              <a:solidFill>
                <a:schemeClr val="tx1"/>
              </a:solidFill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7049536" y="1294514"/>
            <a:ext cx="1436025" cy="36251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Frauenklinik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900" dirty="0">
                <a:solidFill>
                  <a:schemeClr val="tx1"/>
                </a:solidFill>
              </a:rPr>
              <a:t>MHBA Paul Orlowski</a:t>
            </a:r>
          </a:p>
        </p:txBody>
      </p:sp>
      <p:cxnSp>
        <p:nvCxnSpPr>
          <p:cNvPr id="184" name="Gerader Verbinder 183"/>
          <p:cNvCxnSpPr>
            <a:cxnSpLocks/>
          </p:cNvCxnSpPr>
          <p:nvPr/>
        </p:nvCxnSpPr>
        <p:spPr>
          <a:xfrm flipH="1">
            <a:off x="955327" y="1163200"/>
            <a:ext cx="4668" cy="1347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Rechteck 193"/>
          <p:cNvSpPr/>
          <p:nvPr/>
        </p:nvSpPr>
        <p:spPr>
          <a:xfrm>
            <a:off x="9821078" y="933338"/>
            <a:ext cx="246192" cy="549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195" name="Rechteck 194"/>
          <p:cNvSpPr/>
          <p:nvPr/>
        </p:nvSpPr>
        <p:spPr>
          <a:xfrm>
            <a:off x="10028461" y="823294"/>
            <a:ext cx="1161495" cy="2534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700" dirty="0">
                <a:solidFill>
                  <a:schemeClr val="tx1"/>
                </a:solidFill>
              </a:rPr>
              <a:t>Duale Führung</a:t>
            </a:r>
          </a:p>
        </p:txBody>
      </p:sp>
      <p:sp>
        <p:nvSpPr>
          <p:cNvPr id="196" name="Rechteck 195"/>
          <p:cNvSpPr/>
          <p:nvPr/>
        </p:nvSpPr>
        <p:spPr>
          <a:xfrm>
            <a:off x="5672231" y="2013571"/>
            <a:ext cx="1281251" cy="343412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Rettungsdienst</a:t>
            </a:r>
            <a:br>
              <a:rPr lang="de-CH" sz="9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Ulrike Schläppi</a:t>
            </a:r>
            <a:br>
              <a:rPr lang="de-CH" sz="7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Julian Kümin</a:t>
            </a:r>
          </a:p>
        </p:txBody>
      </p:sp>
      <p:sp>
        <p:nvSpPr>
          <p:cNvPr id="197" name="Rechteck 196"/>
          <p:cNvSpPr/>
          <p:nvPr/>
        </p:nvSpPr>
        <p:spPr>
          <a:xfrm>
            <a:off x="7202177" y="2009503"/>
            <a:ext cx="1285084" cy="298800"/>
          </a:xfrm>
          <a:prstGeom prst="rect">
            <a:avLst/>
          </a:prstGeom>
          <a:solidFill>
            <a:srgbClr val="BDD7EE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Station Frauenklinik</a:t>
            </a:r>
            <a:br>
              <a:rPr lang="de-CH" sz="9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Dr. Paul Orlowski</a:t>
            </a:r>
            <a:br>
              <a:rPr lang="de-CH" sz="7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Ruth Grab</a:t>
            </a:r>
          </a:p>
        </p:txBody>
      </p:sp>
      <p:sp>
        <p:nvSpPr>
          <p:cNvPr id="166" name="Rechteck 165"/>
          <p:cNvSpPr/>
          <p:nvPr/>
        </p:nvSpPr>
        <p:spPr>
          <a:xfrm>
            <a:off x="7195402" y="2680875"/>
            <a:ext cx="1285084" cy="190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800" b="1" dirty="0">
                <a:solidFill>
                  <a:schemeClr val="tx1"/>
                </a:solidFill>
              </a:rPr>
              <a:t>Gynäkologie/Geburtshilfe</a:t>
            </a:r>
          </a:p>
        </p:txBody>
      </p:sp>
      <p:sp>
        <p:nvSpPr>
          <p:cNvPr id="118" name="Rechteck 117"/>
          <p:cNvSpPr/>
          <p:nvPr/>
        </p:nvSpPr>
        <p:spPr>
          <a:xfrm>
            <a:off x="2595004" y="4833656"/>
            <a:ext cx="1295013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Pneumologie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Dr. Philipp Stocker</a:t>
            </a:r>
          </a:p>
        </p:txBody>
      </p:sp>
      <p:sp>
        <p:nvSpPr>
          <p:cNvPr id="45" name="Rechteck 44"/>
          <p:cNvSpPr/>
          <p:nvPr/>
        </p:nvSpPr>
        <p:spPr>
          <a:xfrm>
            <a:off x="2605449" y="1681379"/>
            <a:ext cx="1285084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Sekretariat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Luzia Lüthi</a:t>
            </a:r>
          </a:p>
        </p:txBody>
      </p:sp>
      <p:sp>
        <p:nvSpPr>
          <p:cNvPr id="46" name="Rechteck 45"/>
          <p:cNvSpPr/>
          <p:nvPr/>
        </p:nvSpPr>
        <p:spPr>
          <a:xfrm>
            <a:off x="4096143" y="1693863"/>
            <a:ext cx="1300722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Sekretariat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Daniela</a:t>
            </a:r>
            <a:r>
              <a:rPr lang="de-CH" sz="900" dirty="0">
                <a:solidFill>
                  <a:schemeClr val="tx1"/>
                </a:solidFill>
              </a:rPr>
              <a:t> </a:t>
            </a:r>
            <a:r>
              <a:rPr lang="de-CH" sz="700" dirty="0">
                <a:solidFill>
                  <a:schemeClr val="tx1"/>
                </a:solidFill>
              </a:rPr>
              <a:t>Häuptli</a:t>
            </a:r>
          </a:p>
        </p:txBody>
      </p:sp>
      <p:sp>
        <p:nvSpPr>
          <p:cNvPr id="47" name="Rechteck 46"/>
          <p:cNvSpPr/>
          <p:nvPr/>
        </p:nvSpPr>
        <p:spPr>
          <a:xfrm>
            <a:off x="5677264" y="1685495"/>
            <a:ext cx="1278862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Sekretariat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Patrizia Reolon</a:t>
            </a:r>
          </a:p>
        </p:txBody>
      </p:sp>
      <p:sp>
        <p:nvSpPr>
          <p:cNvPr id="99" name="Rechteck 98"/>
          <p:cNvSpPr/>
          <p:nvPr/>
        </p:nvSpPr>
        <p:spPr>
          <a:xfrm>
            <a:off x="5671042" y="2702553"/>
            <a:ext cx="1289742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OPZ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Andreas Strobl</a:t>
            </a:r>
          </a:p>
        </p:txBody>
      </p:sp>
      <p:sp>
        <p:nvSpPr>
          <p:cNvPr id="100" name="Rechteck 99"/>
          <p:cNvSpPr/>
          <p:nvPr/>
        </p:nvSpPr>
        <p:spPr>
          <a:xfrm>
            <a:off x="4096142" y="3394952"/>
            <a:ext cx="1300723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Wundambulatorium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Dr. Martin Reber</a:t>
            </a:r>
          </a:p>
          <a:p>
            <a:pPr algn="ctr">
              <a:lnSpc>
                <a:spcPts val="600"/>
              </a:lnSpc>
            </a:pPr>
            <a:r>
              <a:rPr lang="de-CH" sz="700" dirty="0">
                <a:solidFill>
                  <a:schemeClr val="tx1"/>
                </a:solidFill>
              </a:rPr>
              <a:t>Barbara Amgarten</a:t>
            </a:r>
          </a:p>
        </p:txBody>
      </p:sp>
      <p:sp>
        <p:nvSpPr>
          <p:cNvPr id="48" name="Rechteck 47"/>
          <p:cNvSpPr/>
          <p:nvPr/>
        </p:nvSpPr>
        <p:spPr>
          <a:xfrm>
            <a:off x="7200477" y="1682751"/>
            <a:ext cx="1285084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Sekretariat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Claudia Kiser</a:t>
            </a:r>
          </a:p>
        </p:txBody>
      </p:sp>
      <p:sp>
        <p:nvSpPr>
          <p:cNvPr id="198" name="Rechteck 197"/>
          <p:cNvSpPr/>
          <p:nvPr/>
        </p:nvSpPr>
        <p:spPr>
          <a:xfrm>
            <a:off x="2591436" y="5146112"/>
            <a:ext cx="1295013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Ernährungsberatung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Angela Görnert / Edith Riebli</a:t>
            </a:r>
          </a:p>
        </p:txBody>
      </p:sp>
      <p:sp>
        <p:nvSpPr>
          <p:cNvPr id="201" name="Rechteck 200"/>
          <p:cNvSpPr/>
          <p:nvPr/>
        </p:nvSpPr>
        <p:spPr>
          <a:xfrm>
            <a:off x="425973" y="3754374"/>
            <a:ext cx="1349654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Orthopädisches Sekretariat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Tanja Küchler</a:t>
            </a:r>
          </a:p>
        </p:txBody>
      </p:sp>
      <p:cxnSp>
        <p:nvCxnSpPr>
          <p:cNvPr id="202" name="Gerader Verbinder 201"/>
          <p:cNvCxnSpPr/>
          <p:nvPr/>
        </p:nvCxnSpPr>
        <p:spPr>
          <a:xfrm flipV="1">
            <a:off x="281596" y="4923483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Gerader Verbinder 204"/>
          <p:cNvCxnSpPr/>
          <p:nvPr/>
        </p:nvCxnSpPr>
        <p:spPr>
          <a:xfrm flipV="1">
            <a:off x="4019271" y="4031988"/>
            <a:ext cx="132264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Gerader Verbinder 209"/>
          <p:cNvCxnSpPr/>
          <p:nvPr/>
        </p:nvCxnSpPr>
        <p:spPr>
          <a:xfrm flipV="1">
            <a:off x="4014717" y="4886425"/>
            <a:ext cx="132264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Gerader Verbinder 210"/>
          <p:cNvCxnSpPr/>
          <p:nvPr/>
        </p:nvCxnSpPr>
        <p:spPr>
          <a:xfrm flipV="1">
            <a:off x="5558743" y="4560126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hteck 84"/>
          <p:cNvSpPr/>
          <p:nvPr/>
        </p:nvSpPr>
        <p:spPr>
          <a:xfrm>
            <a:off x="4102812" y="3944194"/>
            <a:ext cx="1300723" cy="190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HNO</a:t>
            </a:r>
            <a:endParaRPr lang="de-CH" sz="900" dirty="0">
              <a:solidFill>
                <a:schemeClr val="tx1"/>
              </a:solidFill>
            </a:endParaRPr>
          </a:p>
        </p:txBody>
      </p:sp>
      <p:cxnSp>
        <p:nvCxnSpPr>
          <p:cNvPr id="216" name="Gerader Verbinder 215"/>
          <p:cNvCxnSpPr/>
          <p:nvPr/>
        </p:nvCxnSpPr>
        <p:spPr>
          <a:xfrm flipV="1">
            <a:off x="4010830" y="4258075"/>
            <a:ext cx="132264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chteck 88"/>
          <p:cNvSpPr/>
          <p:nvPr/>
        </p:nvSpPr>
        <p:spPr>
          <a:xfrm>
            <a:off x="4102812" y="4792370"/>
            <a:ext cx="1300723" cy="190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Urologie</a:t>
            </a:r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90" name="Rechteck 89"/>
          <p:cNvSpPr/>
          <p:nvPr/>
        </p:nvSpPr>
        <p:spPr>
          <a:xfrm>
            <a:off x="4102812" y="4365014"/>
            <a:ext cx="1300723" cy="190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Ophthalmologie</a:t>
            </a:r>
            <a:endParaRPr lang="de-CH" sz="900" dirty="0">
              <a:solidFill>
                <a:schemeClr val="tx1"/>
              </a:solidFill>
            </a:endParaRPr>
          </a:p>
        </p:txBody>
      </p:sp>
      <p:cxnSp>
        <p:nvCxnSpPr>
          <p:cNvPr id="217" name="Gerader Verbinder 216"/>
          <p:cNvCxnSpPr/>
          <p:nvPr/>
        </p:nvCxnSpPr>
        <p:spPr>
          <a:xfrm flipV="1">
            <a:off x="4013175" y="4678432"/>
            <a:ext cx="132264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hteck 90"/>
          <p:cNvSpPr/>
          <p:nvPr/>
        </p:nvSpPr>
        <p:spPr>
          <a:xfrm>
            <a:off x="4102812" y="4155120"/>
            <a:ext cx="1300723" cy="190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Neurochirurgie</a:t>
            </a:r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219" name="Rechteck 218"/>
          <p:cNvSpPr/>
          <p:nvPr/>
        </p:nvSpPr>
        <p:spPr>
          <a:xfrm>
            <a:off x="4101376" y="4579657"/>
            <a:ext cx="1300723" cy="190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Traumatologie</a:t>
            </a:r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69" name="Rechteck 68"/>
          <p:cNvSpPr/>
          <p:nvPr/>
        </p:nvSpPr>
        <p:spPr>
          <a:xfrm>
            <a:off x="5689571" y="4402835"/>
            <a:ext cx="1285823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000"/>
              </a:lnSpc>
            </a:pPr>
            <a:r>
              <a:rPr lang="de-CH" sz="900" b="1" dirty="0">
                <a:solidFill>
                  <a:schemeClr val="tx1"/>
                </a:solidFill>
              </a:rPr>
              <a:t>Schmerzmedizin</a:t>
            </a:r>
            <a:br>
              <a:rPr lang="de-CH" sz="9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Vakant</a:t>
            </a:r>
          </a:p>
        </p:txBody>
      </p:sp>
      <p:sp>
        <p:nvSpPr>
          <p:cNvPr id="4" name="Rechteck 3"/>
          <p:cNvSpPr/>
          <p:nvPr/>
        </p:nvSpPr>
        <p:spPr>
          <a:xfrm>
            <a:off x="4130617" y="117784"/>
            <a:ext cx="1636295" cy="33300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CEO/Spitaldirektor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900" dirty="0">
                <a:solidFill>
                  <a:schemeClr val="tx1"/>
                </a:solidFill>
              </a:rPr>
              <a:t>Dr. phil. Peter Werder</a:t>
            </a:r>
          </a:p>
        </p:txBody>
      </p:sp>
      <p:sp>
        <p:nvSpPr>
          <p:cNvPr id="187" name="Rechteck 186"/>
          <p:cNvSpPr/>
          <p:nvPr/>
        </p:nvSpPr>
        <p:spPr>
          <a:xfrm>
            <a:off x="5937529" y="624712"/>
            <a:ext cx="1632983" cy="25347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Einkauf/Logistik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800">
                <a:solidFill>
                  <a:schemeClr val="tx1"/>
                </a:solidFill>
              </a:rPr>
              <a:t>Remo Ehrsam</a:t>
            </a:r>
            <a:endParaRPr lang="de-CH" sz="800" dirty="0">
              <a:solidFill>
                <a:schemeClr val="tx1"/>
              </a:solidFill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2324793" y="340718"/>
            <a:ext cx="1632984" cy="259068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Unternehmensentwicklung und     -kommunikation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800" dirty="0">
                <a:solidFill>
                  <a:schemeClr val="tx1"/>
                </a:solidFill>
              </a:rPr>
              <a:t>Patric Bürge</a:t>
            </a:r>
          </a:p>
        </p:txBody>
      </p:sp>
      <p:sp>
        <p:nvSpPr>
          <p:cNvPr id="8" name="Rechteck 7"/>
          <p:cNvSpPr/>
          <p:nvPr/>
        </p:nvSpPr>
        <p:spPr>
          <a:xfrm>
            <a:off x="5937371" y="338900"/>
            <a:ext cx="1634400" cy="25906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Qualitätskommission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800" dirty="0">
                <a:solidFill>
                  <a:schemeClr val="tx1"/>
                </a:solidFill>
              </a:rPr>
              <a:t>Anita Kathriner</a:t>
            </a:r>
          </a:p>
        </p:txBody>
      </p:sp>
      <p:sp>
        <p:nvSpPr>
          <p:cNvPr id="114" name="Rechteck 113"/>
          <p:cNvSpPr/>
          <p:nvPr/>
        </p:nvSpPr>
        <p:spPr>
          <a:xfrm>
            <a:off x="2595005" y="3059430"/>
            <a:ext cx="1285084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Gastroenterologie</a:t>
            </a:r>
            <a:br>
              <a:rPr lang="de-CH" sz="9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Prof. Dr. Joachim Teichmann</a:t>
            </a:r>
          </a:p>
        </p:txBody>
      </p:sp>
      <p:cxnSp>
        <p:nvCxnSpPr>
          <p:cNvPr id="223" name="Gerader Verbinder 222"/>
          <p:cNvCxnSpPr/>
          <p:nvPr/>
        </p:nvCxnSpPr>
        <p:spPr>
          <a:xfrm flipH="1">
            <a:off x="2674998" y="3973464"/>
            <a:ext cx="315" cy="14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echteck 108"/>
          <p:cNvSpPr/>
          <p:nvPr/>
        </p:nvSpPr>
        <p:spPr>
          <a:xfrm>
            <a:off x="2593406" y="3654619"/>
            <a:ext cx="1285084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Notfallstation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Dr. Robert Einsle</a:t>
            </a:r>
            <a:br>
              <a:rPr lang="de-CH" sz="7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Geoffrey van der Ven</a:t>
            </a:r>
          </a:p>
        </p:txBody>
      </p:sp>
      <p:sp>
        <p:nvSpPr>
          <p:cNvPr id="181" name="Rechteck 180"/>
          <p:cNvSpPr/>
          <p:nvPr/>
        </p:nvSpPr>
        <p:spPr>
          <a:xfrm>
            <a:off x="2802648" y="3977127"/>
            <a:ext cx="1088315" cy="25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800" b="1" dirty="0">
                <a:solidFill>
                  <a:schemeClr val="tx1"/>
                </a:solidFill>
              </a:rPr>
              <a:t>Notfall Praxis</a:t>
            </a:r>
            <a:br>
              <a:rPr lang="de-CH" sz="8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Luzia Hess</a:t>
            </a:r>
          </a:p>
        </p:txBody>
      </p:sp>
      <p:cxnSp>
        <p:nvCxnSpPr>
          <p:cNvPr id="121" name="Gerader Verbinder 120"/>
          <p:cNvCxnSpPr/>
          <p:nvPr/>
        </p:nvCxnSpPr>
        <p:spPr>
          <a:xfrm flipV="1">
            <a:off x="2192836" y="3492707"/>
            <a:ext cx="1659742" cy="2547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Rechteck 191"/>
          <p:cNvSpPr/>
          <p:nvPr/>
        </p:nvSpPr>
        <p:spPr>
          <a:xfrm>
            <a:off x="2599619" y="3378253"/>
            <a:ext cx="1276902" cy="25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500"/>
              </a:lnSpc>
            </a:pPr>
            <a:r>
              <a:rPr lang="de-CH" sz="800" b="1" dirty="0">
                <a:solidFill>
                  <a:schemeClr val="tx1"/>
                </a:solidFill>
              </a:rPr>
              <a:t>Endoskopie</a:t>
            </a:r>
            <a:br>
              <a:rPr lang="de-CH" sz="800" dirty="0">
                <a:solidFill>
                  <a:schemeClr val="tx1"/>
                </a:solidFill>
              </a:rPr>
            </a:br>
            <a:endParaRPr lang="de-CH" sz="800" dirty="0">
              <a:solidFill>
                <a:schemeClr val="tx1"/>
              </a:solidFill>
            </a:endParaRPr>
          </a:p>
          <a:p>
            <a:pPr algn="ctr">
              <a:lnSpc>
                <a:spcPts val="500"/>
              </a:lnSpc>
            </a:pPr>
            <a:r>
              <a:rPr lang="de-CH" sz="700" dirty="0">
                <a:solidFill>
                  <a:schemeClr val="tx1"/>
                </a:solidFill>
              </a:rPr>
              <a:t>Corina Amstad</a:t>
            </a:r>
          </a:p>
        </p:txBody>
      </p:sp>
      <p:cxnSp>
        <p:nvCxnSpPr>
          <p:cNvPr id="225" name="Gerader Verbinder 224"/>
          <p:cNvCxnSpPr/>
          <p:nvPr/>
        </p:nvCxnSpPr>
        <p:spPr>
          <a:xfrm flipH="1">
            <a:off x="2672935" y="4547574"/>
            <a:ext cx="315" cy="14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Gerader Verbinder 231"/>
          <p:cNvCxnSpPr/>
          <p:nvPr/>
        </p:nvCxnSpPr>
        <p:spPr>
          <a:xfrm flipV="1">
            <a:off x="2673569" y="4687911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hteck 116"/>
          <p:cNvSpPr/>
          <p:nvPr/>
        </p:nvSpPr>
        <p:spPr>
          <a:xfrm>
            <a:off x="2798093" y="4565675"/>
            <a:ext cx="1088750" cy="25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800" b="1" dirty="0">
                <a:solidFill>
                  <a:schemeClr val="tx1"/>
                </a:solidFill>
              </a:rPr>
              <a:t>Sekretariat</a:t>
            </a:r>
            <a:br>
              <a:rPr lang="de-CH" sz="800" dirty="0">
                <a:solidFill>
                  <a:schemeClr val="tx1"/>
                </a:solidFill>
              </a:rPr>
            </a:br>
            <a:r>
              <a:rPr lang="de-CH" sz="700">
                <a:solidFill>
                  <a:schemeClr val="tx1"/>
                </a:solidFill>
              </a:rPr>
              <a:t>Martina von Moos</a:t>
            </a:r>
            <a:endParaRPr lang="de-CH" sz="700" dirty="0">
              <a:solidFill>
                <a:schemeClr val="tx1"/>
              </a:solidFill>
            </a:endParaRPr>
          </a:p>
        </p:txBody>
      </p:sp>
      <p:sp>
        <p:nvSpPr>
          <p:cNvPr id="116" name="Rechteck 115"/>
          <p:cNvSpPr/>
          <p:nvPr/>
        </p:nvSpPr>
        <p:spPr>
          <a:xfrm>
            <a:off x="2595004" y="4249243"/>
            <a:ext cx="1301035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Kardiologie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Dr. Kostadin Katsarov</a:t>
            </a:r>
          </a:p>
        </p:txBody>
      </p:sp>
      <p:cxnSp>
        <p:nvCxnSpPr>
          <p:cNvPr id="236" name="Gerader Verbinder 235"/>
          <p:cNvCxnSpPr/>
          <p:nvPr/>
        </p:nvCxnSpPr>
        <p:spPr>
          <a:xfrm flipV="1">
            <a:off x="2464132" y="5629761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Gerader Verbinder 236"/>
          <p:cNvCxnSpPr>
            <a:cxnSpLocks/>
          </p:cNvCxnSpPr>
          <p:nvPr/>
        </p:nvCxnSpPr>
        <p:spPr>
          <a:xfrm flipH="1">
            <a:off x="8623801" y="1773851"/>
            <a:ext cx="1" cy="3742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Gerader Verbinder 237"/>
          <p:cNvCxnSpPr/>
          <p:nvPr/>
        </p:nvCxnSpPr>
        <p:spPr>
          <a:xfrm flipV="1">
            <a:off x="8624433" y="1811248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Gerader Verbinder 238"/>
          <p:cNvCxnSpPr/>
          <p:nvPr/>
        </p:nvCxnSpPr>
        <p:spPr>
          <a:xfrm flipH="1">
            <a:off x="8623799" y="1640326"/>
            <a:ext cx="315" cy="14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hteck 18"/>
          <p:cNvSpPr/>
          <p:nvPr/>
        </p:nvSpPr>
        <p:spPr>
          <a:xfrm>
            <a:off x="252233" y="1280898"/>
            <a:ext cx="1436025" cy="531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Pflegedienst &amp; </a:t>
            </a:r>
            <a:br>
              <a:rPr lang="de-CH" sz="900" b="1" dirty="0">
                <a:solidFill>
                  <a:schemeClr val="tx1"/>
                </a:solidFill>
              </a:rPr>
            </a:br>
            <a:r>
              <a:rPr lang="de-CH" sz="900" b="1" dirty="0">
                <a:solidFill>
                  <a:schemeClr val="tx1"/>
                </a:solidFill>
              </a:rPr>
              <a:t>Kompetenzzentren /</a:t>
            </a:r>
            <a:br>
              <a:rPr lang="de-CH" sz="900" b="1" dirty="0">
                <a:solidFill>
                  <a:schemeClr val="tx1"/>
                </a:solidFill>
              </a:rPr>
            </a:br>
            <a:r>
              <a:rPr lang="de-CH" sz="900" b="1" dirty="0">
                <a:solidFill>
                  <a:schemeClr val="tx1"/>
                </a:solidFill>
              </a:rPr>
              <a:t> Stv. CEO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900" dirty="0">
                <a:solidFill>
                  <a:schemeClr val="tx1"/>
                </a:solidFill>
              </a:rPr>
              <a:t>MAS Carmen Dollinger</a:t>
            </a:r>
          </a:p>
        </p:txBody>
      </p:sp>
      <p:sp>
        <p:nvSpPr>
          <p:cNvPr id="200" name="Rechteck 199"/>
          <p:cNvSpPr/>
          <p:nvPr/>
        </p:nvSpPr>
        <p:spPr>
          <a:xfrm>
            <a:off x="2589259" y="5462638"/>
            <a:ext cx="1297189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Diabetesberatung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Prof. Dr. Joachim Teichmann</a:t>
            </a:r>
            <a:br>
              <a:rPr lang="de-CH" sz="7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Beatrice Oertig</a:t>
            </a:r>
          </a:p>
        </p:txBody>
      </p:sp>
      <p:cxnSp>
        <p:nvCxnSpPr>
          <p:cNvPr id="204" name="Gerader Verbinder 203"/>
          <p:cNvCxnSpPr>
            <a:cxnSpLocks/>
          </p:cNvCxnSpPr>
          <p:nvPr/>
        </p:nvCxnSpPr>
        <p:spPr>
          <a:xfrm>
            <a:off x="2477090" y="6088926"/>
            <a:ext cx="0" cy="331589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Rechteck 177"/>
          <p:cNvSpPr/>
          <p:nvPr/>
        </p:nvSpPr>
        <p:spPr>
          <a:xfrm>
            <a:off x="2586468" y="6093397"/>
            <a:ext cx="1285084" cy="108000"/>
          </a:xfrm>
          <a:prstGeom prst="rect">
            <a:avLst/>
          </a:prstGeom>
          <a:solidFill>
            <a:srgbClr val="7030A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Rheumatologie</a:t>
            </a:r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77" name="Rechteck 76"/>
          <p:cNvSpPr/>
          <p:nvPr/>
        </p:nvSpPr>
        <p:spPr>
          <a:xfrm>
            <a:off x="4100176" y="3733658"/>
            <a:ext cx="1300723" cy="190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Orthopädie</a:t>
            </a:r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212" name="Rechteck 211"/>
          <p:cNvSpPr/>
          <p:nvPr/>
        </p:nvSpPr>
        <p:spPr>
          <a:xfrm>
            <a:off x="2588202" y="6358534"/>
            <a:ext cx="1295013" cy="108000"/>
          </a:xfrm>
          <a:prstGeom prst="rect">
            <a:avLst/>
          </a:prstGeom>
          <a:solidFill>
            <a:srgbClr val="7030A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Endokrinologie</a:t>
            </a:r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233" name="Rechteck 232"/>
          <p:cNvSpPr/>
          <p:nvPr/>
        </p:nvSpPr>
        <p:spPr>
          <a:xfrm>
            <a:off x="2588203" y="6222027"/>
            <a:ext cx="1285084" cy="108000"/>
          </a:xfrm>
          <a:prstGeom prst="rect">
            <a:avLst/>
          </a:prstGeom>
          <a:solidFill>
            <a:srgbClr val="7030A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Angiologie</a:t>
            </a:r>
            <a:endParaRPr lang="de-CH" sz="900" dirty="0">
              <a:solidFill>
                <a:schemeClr val="tx1"/>
              </a:solidFill>
            </a:endParaRPr>
          </a:p>
        </p:txBody>
      </p:sp>
      <p:cxnSp>
        <p:nvCxnSpPr>
          <p:cNvPr id="235" name="Gerader Verbinder 234"/>
          <p:cNvCxnSpPr/>
          <p:nvPr/>
        </p:nvCxnSpPr>
        <p:spPr>
          <a:xfrm flipV="1">
            <a:off x="2467204" y="6414019"/>
            <a:ext cx="132264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3" name="Rechteck 242"/>
          <p:cNvSpPr/>
          <p:nvPr/>
        </p:nvSpPr>
        <p:spPr>
          <a:xfrm>
            <a:off x="9821078" y="812470"/>
            <a:ext cx="246192" cy="54961"/>
          </a:xfrm>
          <a:prstGeom prst="rect">
            <a:avLst/>
          </a:prstGeom>
          <a:solidFill>
            <a:srgbClr val="7030A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244" name="Rechteck 243"/>
          <p:cNvSpPr/>
          <p:nvPr/>
        </p:nvSpPr>
        <p:spPr>
          <a:xfrm>
            <a:off x="10033896" y="712636"/>
            <a:ext cx="1161495" cy="2534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700" dirty="0">
                <a:solidFill>
                  <a:schemeClr val="tx1"/>
                </a:solidFill>
              </a:rPr>
              <a:t>Konsiliarärzte</a:t>
            </a:r>
          </a:p>
        </p:txBody>
      </p:sp>
      <p:sp>
        <p:nvSpPr>
          <p:cNvPr id="209" name="Rechteck 208"/>
          <p:cNvSpPr/>
          <p:nvPr/>
        </p:nvSpPr>
        <p:spPr>
          <a:xfrm>
            <a:off x="9829391" y="591597"/>
            <a:ext cx="246192" cy="5496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231" name="Rechteck 230"/>
          <p:cNvSpPr/>
          <p:nvPr/>
        </p:nvSpPr>
        <p:spPr>
          <a:xfrm>
            <a:off x="10028461" y="500179"/>
            <a:ext cx="1161495" cy="2534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700" dirty="0">
                <a:solidFill>
                  <a:schemeClr val="tx1"/>
                </a:solidFill>
              </a:rPr>
              <a:t>Dienstleistungsstelle</a:t>
            </a:r>
          </a:p>
        </p:txBody>
      </p:sp>
      <p:sp>
        <p:nvSpPr>
          <p:cNvPr id="110" name="Rechteck 109"/>
          <p:cNvSpPr/>
          <p:nvPr/>
        </p:nvSpPr>
        <p:spPr>
          <a:xfrm>
            <a:off x="2592901" y="2702967"/>
            <a:ext cx="1285085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BDD7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Onkologie</a:t>
            </a:r>
            <a:br>
              <a:rPr lang="de-CH" sz="1000" dirty="0">
                <a:solidFill>
                  <a:schemeClr val="tx1"/>
                </a:solidFill>
              </a:rPr>
            </a:br>
            <a:r>
              <a:rPr lang="de-CH" sz="800" dirty="0">
                <a:solidFill>
                  <a:schemeClr val="tx1"/>
                </a:solidFill>
              </a:rPr>
              <a:t>Dr. Wolfgang März</a:t>
            </a:r>
          </a:p>
        </p:txBody>
      </p:sp>
      <p:cxnSp>
        <p:nvCxnSpPr>
          <p:cNvPr id="213" name="Gerader Verbinder 212"/>
          <p:cNvCxnSpPr/>
          <p:nvPr/>
        </p:nvCxnSpPr>
        <p:spPr>
          <a:xfrm flipV="1">
            <a:off x="283270" y="2140813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Rechteck 206"/>
          <p:cNvSpPr/>
          <p:nvPr/>
        </p:nvSpPr>
        <p:spPr>
          <a:xfrm>
            <a:off x="399749" y="1990564"/>
            <a:ext cx="1371600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900" b="1" dirty="0">
                <a:solidFill>
                  <a:schemeClr val="tx1"/>
                </a:solidFill>
              </a:rPr>
              <a:t>Sekretariat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Rahel Böhler</a:t>
            </a:r>
          </a:p>
        </p:txBody>
      </p:sp>
      <p:cxnSp>
        <p:nvCxnSpPr>
          <p:cNvPr id="249" name="Gerader Verbinder 248">
            <a:extLst>
              <a:ext uri="{FF2B5EF4-FFF2-40B4-BE49-F238E27FC236}">
                <a16:creationId xmlns:a16="http://schemas.microsoft.com/office/drawing/2014/main" id="{9B4F4036-2D85-4096-B8EE-F1425AC45009}"/>
              </a:ext>
            </a:extLst>
          </p:cNvPr>
          <p:cNvCxnSpPr/>
          <p:nvPr/>
        </p:nvCxnSpPr>
        <p:spPr>
          <a:xfrm flipV="1">
            <a:off x="455719" y="5270088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1" name="Rechteck 250">
            <a:extLst>
              <a:ext uri="{FF2B5EF4-FFF2-40B4-BE49-F238E27FC236}">
                <a16:creationId xmlns:a16="http://schemas.microsoft.com/office/drawing/2014/main" id="{A9E25709-C533-4F02-9B17-513E82A8BC75}"/>
              </a:ext>
            </a:extLst>
          </p:cNvPr>
          <p:cNvSpPr/>
          <p:nvPr/>
        </p:nvSpPr>
        <p:spPr>
          <a:xfrm>
            <a:off x="602091" y="5114309"/>
            <a:ext cx="1175772" cy="25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Küche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Patrick Weishaupt</a:t>
            </a:r>
          </a:p>
        </p:txBody>
      </p:sp>
      <p:cxnSp>
        <p:nvCxnSpPr>
          <p:cNvPr id="252" name="Gerader Verbinder 251">
            <a:extLst>
              <a:ext uri="{FF2B5EF4-FFF2-40B4-BE49-F238E27FC236}">
                <a16:creationId xmlns:a16="http://schemas.microsoft.com/office/drawing/2014/main" id="{77EB2C32-0C7F-4FDC-B155-B2704C6FA1FC}"/>
              </a:ext>
            </a:extLst>
          </p:cNvPr>
          <p:cNvCxnSpPr/>
          <p:nvPr/>
        </p:nvCxnSpPr>
        <p:spPr>
          <a:xfrm flipV="1">
            <a:off x="470308" y="5508992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3" name="Rechteck 252">
            <a:extLst>
              <a:ext uri="{FF2B5EF4-FFF2-40B4-BE49-F238E27FC236}">
                <a16:creationId xmlns:a16="http://schemas.microsoft.com/office/drawing/2014/main" id="{660294B5-D4E1-4466-98C4-CE6C3E1DCC2E}"/>
              </a:ext>
            </a:extLst>
          </p:cNvPr>
          <p:cNvSpPr/>
          <p:nvPr/>
        </p:nvSpPr>
        <p:spPr>
          <a:xfrm>
            <a:off x="602091" y="5391683"/>
            <a:ext cx="1175772" cy="25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Wäscherei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Susanna Pallas Pallas</a:t>
            </a:r>
          </a:p>
        </p:txBody>
      </p:sp>
      <p:cxnSp>
        <p:nvCxnSpPr>
          <p:cNvPr id="254" name="Gerader Verbinder 253">
            <a:extLst>
              <a:ext uri="{FF2B5EF4-FFF2-40B4-BE49-F238E27FC236}">
                <a16:creationId xmlns:a16="http://schemas.microsoft.com/office/drawing/2014/main" id="{54DBD8C4-50B2-4FB7-A431-E926505077EF}"/>
              </a:ext>
            </a:extLst>
          </p:cNvPr>
          <p:cNvCxnSpPr>
            <a:cxnSpLocks/>
          </p:cNvCxnSpPr>
          <p:nvPr/>
        </p:nvCxnSpPr>
        <p:spPr>
          <a:xfrm flipV="1">
            <a:off x="450306" y="5784477"/>
            <a:ext cx="148733" cy="23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5" name="Rechteck 254">
            <a:extLst>
              <a:ext uri="{FF2B5EF4-FFF2-40B4-BE49-F238E27FC236}">
                <a16:creationId xmlns:a16="http://schemas.microsoft.com/office/drawing/2014/main" id="{7D5D9478-60F4-4CEF-8992-3AD2329111F0}"/>
              </a:ext>
            </a:extLst>
          </p:cNvPr>
          <p:cNvSpPr/>
          <p:nvPr/>
        </p:nvSpPr>
        <p:spPr>
          <a:xfrm>
            <a:off x="602091" y="5673704"/>
            <a:ext cx="1175772" cy="25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Reinigungsdienst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Dragica Miladinovic</a:t>
            </a:r>
          </a:p>
        </p:txBody>
      </p:sp>
      <p:cxnSp>
        <p:nvCxnSpPr>
          <p:cNvPr id="257" name="Gerader Verbinder 256">
            <a:extLst>
              <a:ext uri="{FF2B5EF4-FFF2-40B4-BE49-F238E27FC236}">
                <a16:creationId xmlns:a16="http://schemas.microsoft.com/office/drawing/2014/main" id="{6824D920-EC30-4CD8-8D62-CBE925D3C593}"/>
              </a:ext>
            </a:extLst>
          </p:cNvPr>
          <p:cNvCxnSpPr/>
          <p:nvPr/>
        </p:nvCxnSpPr>
        <p:spPr>
          <a:xfrm>
            <a:off x="3881577" y="1045294"/>
            <a:ext cx="2144219" cy="8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Gerader Verbinder 261">
            <a:extLst>
              <a:ext uri="{FF2B5EF4-FFF2-40B4-BE49-F238E27FC236}">
                <a16:creationId xmlns:a16="http://schemas.microsoft.com/office/drawing/2014/main" id="{9028D297-7C25-4329-8EA0-FD4193CF88D7}"/>
              </a:ext>
            </a:extLst>
          </p:cNvPr>
          <p:cNvCxnSpPr/>
          <p:nvPr/>
        </p:nvCxnSpPr>
        <p:spPr>
          <a:xfrm>
            <a:off x="6383477" y="969094"/>
            <a:ext cx="2144219" cy="8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8" name="Rechteck 257">
            <a:extLst>
              <a:ext uri="{FF2B5EF4-FFF2-40B4-BE49-F238E27FC236}">
                <a16:creationId xmlns:a16="http://schemas.microsoft.com/office/drawing/2014/main" id="{9D7FC7F7-8D70-420F-B7B4-5D7E8E228CE8}"/>
              </a:ext>
            </a:extLst>
          </p:cNvPr>
          <p:cNvSpPr/>
          <p:nvPr/>
        </p:nvSpPr>
        <p:spPr>
          <a:xfrm>
            <a:off x="5937529" y="897762"/>
            <a:ext cx="1632983" cy="253479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Informatik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800">
                <a:solidFill>
                  <a:schemeClr val="tx1"/>
                </a:solidFill>
              </a:rPr>
              <a:t>Gabriel Kälin</a:t>
            </a:r>
            <a:endParaRPr lang="de-CH" sz="800" dirty="0">
              <a:solidFill>
                <a:schemeClr val="tx1"/>
              </a:solidFill>
            </a:endParaRPr>
          </a:p>
        </p:txBody>
      </p:sp>
      <p:sp>
        <p:nvSpPr>
          <p:cNvPr id="261" name="Rechteck 260">
            <a:extLst>
              <a:ext uri="{FF2B5EF4-FFF2-40B4-BE49-F238E27FC236}">
                <a16:creationId xmlns:a16="http://schemas.microsoft.com/office/drawing/2014/main" id="{EDC8C56A-B076-4347-95D0-8853C18C66DD}"/>
              </a:ext>
            </a:extLst>
          </p:cNvPr>
          <p:cNvSpPr/>
          <p:nvPr/>
        </p:nvSpPr>
        <p:spPr>
          <a:xfrm>
            <a:off x="7663994" y="897469"/>
            <a:ext cx="1035509" cy="25347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KIS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800" dirty="0">
                <a:solidFill>
                  <a:schemeClr val="tx1"/>
                </a:solidFill>
              </a:rPr>
              <a:t>Carmen Estermann</a:t>
            </a:r>
          </a:p>
        </p:txBody>
      </p:sp>
      <p:sp>
        <p:nvSpPr>
          <p:cNvPr id="263" name="Rechteck 262">
            <a:extLst>
              <a:ext uri="{FF2B5EF4-FFF2-40B4-BE49-F238E27FC236}">
                <a16:creationId xmlns:a16="http://schemas.microsoft.com/office/drawing/2014/main" id="{F55172E5-01D9-4E54-AD40-08B47C22B0FA}"/>
              </a:ext>
            </a:extLst>
          </p:cNvPr>
          <p:cNvSpPr/>
          <p:nvPr/>
        </p:nvSpPr>
        <p:spPr>
          <a:xfrm>
            <a:off x="7663994" y="613596"/>
            <a:ext cx="1035509" cy="25347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Zentrallager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800" dirty="0">
                <a:solidFill>
                  <a:schemeClr val="tx1"/>
                </a:solidFill>
              </a:rPr>
              <a:t>Cornelia Haefeli</a:t>
            </a:r>
          </a:p>
        </p:txBody>
      </p:sp>
      <p:sp>
        <p:nvSpPr>
          <p:cNvPr id="188" name="Rechteck 187"/>
          <p:cNvSpPr/>
          <p:nvPr/>
        </p:nvSpPr>
        <p:spPr>
          <a:xfrm>
            <a:off x="2327622" y="893290"/>
            <a:ext cx="1632984" cy="25347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Direktionsassistentin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800" dirty="0">
                <a:solidFill>
                  <a:schemeClr val="tx1"/>
                </a:solidFill>
              </a:rPr>
              <a:t>Ursula Nick</a:t>
            </a:r>
          </a:p>
        </p:txBody>
      </p:sp>
      <p:sp>
        <p:nvSpPr>
          <p:cNvPr id="173" name="Rechteck 172">
            <a:extLst>
              <a:ext uri="{FF2B5EF4-FFF2-40B4-BE49-F238E27FC236}">
                <a16:creationId xmlns:a16="http://schemas.microsoft.com/office/drawing/2014/main" id="{3FC1C2A5-0155-443E-84E2-2DF159DA145E}"/>
              </a:ext>
            </a:extLst>
          </p:cNvPr>
          <p:cNvSpPr/>
          <p:nvPr/>
        </p:nvSpPr>
        <p:spPr>
          <a:xfrm>
            <a:off x="9834957" y="480450"/>
            <a:ext cx="243815" cy="54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700" dirty="0">
              <a:solidFill>
                <a:schemeClr val="tx1"/>
              </a:solidFill>
            </a:endParaRPr>
          </a:p>
        </p:txBody>
      </p:sp>
      <p:sp>
        <p:nvSpPr>
          <p:cNvPr id="174" name="Rechteck 173">
            <a:extLst>
              <a:ext uri="{FF2B5EF4-FFF2-40B4-BE49-F238E27FC236}">
                <a16:creationId xmlns:a16="http://schemas.microsoft.com/office/drawing/2014/main" id="{5F5B2866-4222-464D-8DD9-AECC597BB7D1}"/>
              </a:ext>
            </a:extLst>
          </p:cNvPr>
          <p:cNvSpPr/>
          <p:nvPr/>
        </p:nvSpPr>
        <p:spPr>
          <a:xfrm>
            <a:off x="10028461" y="379965"/>
            <a:ext cx="1161495" cy="2534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700" dirty="0">
                <a:solidFill>
                  <a:schemeClr val="tx1"/>
                </a:solidFill>
              </a:rPr>
              <a:t>Linienstelle</a:t>
            </a:r>
          </a:p>
        </p:txBody>
      </p:sp>
      <p:cxnSp>
        <p:nvCxnSpPr>
          <p:cNvPr id="175" name="Gerader Verbinder 174">
            <a:extLst>
              <a:ext uri="{FF2B5EF4-FFF2-40B4-BE49-F238E27FC236}">
                <a16:creationId xmlns:a16="http://schemas.microsoft.com/office/drawing/2014/main" id="{BDA7DC4B-818A-4237-91AB-838BE4EFBE3F}"/>
              </a:ext>
            </a:extLst>
          </p:cNvPr>
          <p:cNvCxnSpPr/>
          <p:nvPr/>
        </p:nvCxnSpPr>
        <p:spPr>
          <a:xfrm>
            <a:off x="9180422" y="1178547"/>
            <a:ext cx="1" cy="1033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hteck 55"/>
          <p:cNvSpPr/>
          <p:nvPr/>
        </p:nvSpPr>
        <p:spPr>
          <a:xfrm>
            <a:off x="8586402" y="1292805"/>
            <a:ext cx="1435387" cy="3615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Finanzen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900" dirty="0">
                <a:solidFill>
                  <a:schemeClr val="tx1"/>
                </a:solidFill>
              </a:rPr>
              <a:t>Daniel Egger</a:t>
            </a:r>
          </a:p>
        </p:txBody>
      </p:sp>
      <p:sp>
        <p:nvSpPr>
          <p:cNvPr id="176" name="Rechteck 175">
            <a:extLst>
              <a:ext uri="{FF2B5EF4-FFF2-40B4-BE49-F238E27FC236}">
                <a16:creationId xmlns:a16="http://schemas.microsoft.com/office/drawing/2014/main" id="{F0FFDF33-760B-43B6-A69C-73702E165EF1}"/>
              </a:ext>
            </a:extLst>
          </p:cNvPr>
          <p:cNvSpPr/>
          <p:nvPr/>
        </p:nvSpPr>
        <p:spPr>
          <a:xfrm>
            <a:off x="2591829" y="5780154"/>
            <a:ext cx="1295013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Apotheke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Dr. Stefanie Hofmann</a:t>
            </a:r>
            <a:br>
              <a:rPr lang="de-CH" sz="7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Manuela Gerig</a:t>
            </a:r>
          </a:p>
        </p:txBody>
      </p:sp>
      <p:cxnSp>
        <p:nvCxnSpPr>
          <p:cNvPr id="199" name="Gerader Verbinder 198">
            <a:extLst>
              <a:ext uri="{FF2B5EF4-FFF2-40B4-BE49-F238E27FC236}">
                <a16:creationId xmlns:a16="http://schemas.microsoft.com/office/drawing/2014/main" id="{C45F202C-CA9C-4E43-9B1C-C650EC90A301}"/>
              </a:ext>
            </a:extLst>
          </p:cNvPr>
          <p:cNvCxnSpPr/>
          <p:nvPr/>
        </p:nvCxnSpPr>
        <p:spPr>
          <a:xfrm flipV="1">
            <a:off x="2457379" y="5951884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Rechteck 229">
            <a:extLst>
              <a:ext uri="{FF2B5EF4-FFF2-40B4-BE49-F238E27FC236}">
                <a16:creationId xmlns:a16="http://schemas.microsoft.com/office/drawing/2014/main" id="{F08710CD-B683-4ACC-ABBE-DDA6B41F18B3}"/>
              </a:ext>
            </a:extLst>
          </p:cNvPr>
          <p:cNvSpPr/>
          <p:nvPr/>
        </p:nvSpPr>
        <p:spPr>
          <a:xfrm>
            <a:off x="8738690" y="1678089"/>
            <a:ext cx="1285084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Technik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Armin von Rotz</a:t>
            </a:r>
          </a:p>
        </p:txBody>
      </p:sp>
      <p:cxnSp>
        <p:nvCxnSpPr>
          <p:cNvPr id="260" name="Gerader Verbinder 259">
            <a:extLst>
              <a:ext uri="{FF2B5EF4-FFF2-40B4-BE49-F238E27FC236}">
                <a16:creationId xmlns:a16="http://schemas.microsoft.com/office/drawing/2014/main" id="{81C3BAB1-D34C-41F3-88B7-BDD5B9A12D53}"/>
              </a:ext>
            </a:extLst>
          </p:cNvPr>
          <p:cNvCxnSpPr/>
          <p:nvPr/>
        </p:nvCxnSpPr>
        <p:spPr>
          <a:xfrm flipV="1">
            <a:off x="8622906" y="2153059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Rechteck 258">
            <a:extLst>
              <a:ext uri="{FF2B5EF4-FFF2-40B4-BE49-F238E27FC236}">
                <a16:creationId xmlns:a16="http://schemas.microsoft.com/office/drawing/2014/main" id="{43596A9F-4C08-4C0C-916E-1C48502EC4CD}"/>
              </a:ext>
            </a:extLst>
          </p:cNvPr>
          <p:cNvSpPr/>
          <p:nvPr/>
        </p:nvSpPr>
        <p:spPr>
          <a:xfrm>
            <a:off x="8738613" y="2002257"/>
            <a:ext cx="1285084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Patientenadmin.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Bernadette von Holzen</a:t>
            </a:r>
          </a:p>
        </p:txBody>
      </p:sp>
      <p:sp>
        <p:nvSpPr>
          <p:cNvPr id="265" name="Rechteck 264">
            <a:extLst>
              <a:ext uri="{FF2B5EF4-FFF2-40B4-BE49-F238E27FC236}">
                <a16:creationId xmlns:a16="http://schemas.microsoft.com/office/drawing/2014/main" id="{E6D2E0D8-C70F-48FE-9361-179290160D9F}"/>
              </a:ext>
            </a:extLst>
          </p:cNvPr>
          <p:cNvSpPr/>
          <p:nvPr/>
        </p:nvSpPr>
        <p:spPr>
          <a:xfrm>
            <a:off x="5788008" y="3045799"/>
            <a:ext cx="1188750" cy="29574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800" b="1" dirty="0">
                <a:solidFill>
                  <a:schemeClr val="tx1"/>
                </a:solidFill>
              </a:rPr>
              <a:t>OPZ Anästhesie /AWR</a:t>
            </a:r>
            <a:br>
              <a:rPr lang="de-CH" sz="8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Linus Imfeld</a:t>
            </a:r>
            <a:br>
              <a:rPr lang="de-CH" sz="7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Olivia Cappelletti</a:t>
            </a:r>
          </a:p>
        </p:txBody>
      </p:sp>
      <p:sp>
        <p:nvSpPr>
          <p:cNvPr id="256" name="Rechteck 255">
            <a:extLst>
              <a:ext uri="{FF2B5EF4-FFF2-40B4-BE49-F238E27FC236}">
                <a16:creationId xmlns:a16="http://schemas.microsoft.com/office/drawing/2014/main" id="{A9D27B8E-B015-4301-B06E-30860E1D7AE7}"/>
              </a:ext>
            </a:extLst>
          </p:cNvPr>
          <p:cNvSpPr/>
          <p:nvPr/>
        </p:nvSpPr>
        <p:spPr>
          <a:xfrm>
            <a:off x="420745" y="2756945"/>
            <a:ext cx="1632984" cy="27641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Pflegeentwicklung &amp; -Qualität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800" dirty="0">
                <a:solidFill>
                  <a:schemeClr val="tx1"/>
                </a:solidFill>
              </a:rPr>
              <a:t>Anita Kathriner</a:t>
            </a:r>
          </a:p>
        </p:txBody>
      </p:sp>
      <p:sp>
        <p:nvSpPr>
          <p:cNvPr id="267" name="Rechteck 266">
            <a:extLst>
              <a:ext uri="{FF2B5EF4-FFF2-40B4-BE49-F238E27FC236}">
                <a16:creationId xmlns:a16="http://schemas.microsoft.com/office/drawing/2014/main" id="{59F7FFFC-E55F-433D-9E10-770A05A9C155}"/>
              </a:ext>
            </a:extLst>
          </p:cNvPr>
          <p:cNvSpPr/>
          <p:nvPr/>
        </p:nvSpPr>
        <p:spPr>
          <a:xfrm>
            <a:off x="415025" y="2437468"/>
            <a:ext cx="1632984" cy="27905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Ausbildung Pflegedienst &amp; Kompetenzzentren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800" dirty="0">
                <a:solidFill>
                  <a:schemeClr val="tx1"/>
                </a:solidFill>
              </a:rPr>
              <a:t>Petra Blättler</a:t>
            </a:r>
          </a:p>
        </p:txBody>
      </p:sp>
      <p:sp>
        <p:nvSpPr>
          <p:cNvPr id="268" name="Rechteck 267">
            <a:extLst>
              <a:ext uri="{FF2B5EF4-FFF2-40B4-BE49-F238E27FC236}">
                <a16:creationId xmlns:a16="http://schemas.microsoft.com/office/drawing/2014/main" id="{C88D862D-0923-41D3-81F8-94DAA548B452}"/>
              </a:ext>
            </a:extLst>
          </p:cNvPr>
          <p:cNvSpPr/>
          <p:nvPr/>
        </p:nvSpPr>
        <p:spPr>
          <a:xfrm>
            <a:off x="412877" y="3082708"/>
            <a:ext cx="1632984" cy="28049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Infektionsprävention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800" dirty="0">
                <a:solidFill>
                  <a:schemeClr val="tx1"/>
                </a:solidFill>
              </a:rPr>
              <a:t>Dr. Stefanie Hofmann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800" dirty="0">
                <a:solidFill>
                  <a:schemeClr val="tx1"/>
                </a:solidFill>
              </a:rPr>
              <a:t>Michèle Shorter</a:t>
            </a:r>
          </a:p>
        </p:txBody>
      </p:sp>
      <p:cxnSp>
        <p:nvCxnSpPr>
          <p:cNvPr id="269" name="Gerader Verbinder 268">
            <a:extLst>
              <a:ext uri="{FF2B5EF4-FFF2-40B4-BE49-F238E27FC236}">
                <a16:creationId xmlns:a16="http://schemas.microsoft.com/office/drawing/2014/main" id="{CD12D9DC-3606-4CA4-B509-9C209D1E71E5}"/>
              </a:ext>
            </a:extLst>
          </p:cNvPr>
          <p:cNvCxnSpPr>
            <a:cxnSpLocks/>
          </p:cNvCxnSpPr>
          <p:nvPr/>
        </p:nvCxnSpPr>
        <p:spPr>
          <a:xfrm flipV="1">
            <a:off x="281433" y="2582741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Gerader Verbinder 269">
            <a:extLst>
              <a:ext uri="{FF2B5EF4-FFF2-40B4-BE49-F238E27FC236}">
                <a16:creationId xmlns:a16="http://schemas.microsoft.com/office/drawing/2014/main" id="{7083D0F0-010B-41B6-8120-F2A334466237}"/>
              </a:ext>
            </a:extLst>
          </p:cNvPr>
          <p:cNvCxnSpPr>
            <a:cxnSpLocks/>
          </p:cNvCxnSpPr>
          <p:nvPr/>
        </p:nvCxnSpPr>
        <p:spPr>
          <a:xfrm flipV="1">
            <a:off x="281433" y="2881571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Gerader Verbinder 270">
            <a:extLst>
              <a:ext uri="{FF2B5EF4-FFF2-40B4-BE49-F238E27FC236}">
                <a16:creationId xmlns:a16="http://schemas.microsoft.com/office/drawing/2014/main" id="{C77E7E78-B6D0-43A4-906B-568ED900D90E}"/>
              </a:ext>
            </a:extLst>
          </p:cNvPr>
          <p:cNvCxnSpPr>
            <a:cxnSpLocks/>
          </p:cNvCxnSpPr>
          <p:nvPr/>
        </p:nvCxnSpPr>
        <p:spPr>
          <a:xfrm flipV="1">
            <a:off x="281433" y="3206594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Rechteck 271">
            <a:extLst>
              <a:ext uri="{FF2B5EF4-FFF2-40B4-BE49-F238E27FC236}">
                <a16:creationId xmlns:a16="http://schemas.microsoft.com/office/drawing/2014/main" id="{4B9D2161-4856-4858-8CBD-89BA1809E571}"/>
              </a:ext>
            </a:extLst>
          </p:cNvPr>
          <p:cNvSpPr/>
          <p:nvPr/>
        </p:nvSpPr>
        <p:spPr>
          <a:xfrm>
            <a:off x="404027" y="4085718"/>
            <a:ext cx="1371600" cy="3281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Seelsorge</a:t>
            </a:r>
            <a:br>
              <a:rPr lang="de-CH" sz="900">
                <a:solidFill>
                  <a:schemeClr val="tx1"/>
                </a:solidFill>
              </a:rPr>
            </a:br>
            <a:r>
              <a:rPr lang="de-CH" sz="700">
                <a:solidFill>
                  <a:schemeClr val="tx1"/>
                </a:solidFill>
              </a:rPr>
              <a:t>Johann-Peter </a:t>
            </a:r>
            <a:r>
              <a:rPr lang="de-CH" sz="700" dirty="0">
                <a:solidFill>
                  <a:schemeClr val="tx1"/>
                </a:solidFill>
              </a:rPr>
              <a:t>Sauter</a:t>
            </a:r>
          </a:p>
        </p:txBody>
      </p:sp>
      <p:sp>
        <p:nvSpPr>
          <p:cNvPr id="274" name="Rechteck 273">
            <a:extLst>
              <a:ext uri="{FF2B5EF4-FFF2-40B4-BE49-F238E27FC236}">
                <a16:creationId xmlns:a16="http://schemas.microsoft.com/office/drawing/2014/main" id="{1A951846-F87F-4E91-B129-6EE20A56CC12}"/>
              </a:ext>
            </a:extLst>
          </p:cNvPr>
          <p:cNvSpPr/>
          <p:nvPr/>
        </p:nvSpPr>
        <p:spPr>
          <a:xfrm>
            <a:off x="397248" y="4436814"/>
            <a:ext cx="1371600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Sozialberatung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Katja Häfliger</a:t>
            </a:r>
          </a:p>
        </p:txBody>
      </p:sp>
      <p:sp>
        <p:nvSpPr>
          <p:cNvPr id="277" name="Rechteck 276">
            <a:extLst>
              <a:ext uri="{FF2B5EF4-FFF2-40B4-BE49-F238E27FC236}">
                <a16:creationId xmlns:a16="http://schemas.microsoft.com/office/drawing/2014/main" id="{3C332A45-496E-4A6E-8206-0EC5496C7DC0}"/>
              </a:ext>
            </a:extLst>
          </p:cNvPr>
          <p:cNvSpPr/>
          <p:nvPr/>
        </p:nvSpPr>
        <p:spPr>
          <a:xfrm>
            <a:off x="404027" y="4763990"/>
            <a:ext cx="1371600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Hotellerie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Markus Cinnanti</a:t>
            </a:r>
          </a:p>
        </p:txBody>
      </p: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4748A6C6-FC5C-454A-9EDF-0C9B39540C8E}"/>
              </a:ext>
            </a:extLst>
          </p:cNvPr>
          <p:cNvCxnSpPr/>
          <p:nvPr/>
        </p:nvCxnSpPr>
        <p:spPr>
          <a:xfrm flipV="1">
            <a:off x="459931" y="5062790"/>
            <a:ext cx="0" cy="7216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7D08C62E-7430-4F91-BC48-0788237C429E}"/>
              </a:ext>
            </a:extLst>
          </p:cNvPr>
          <p:cNvCxnSpPr>
            <a:cxnSpLocks/>
          </p:cNvCxnSpPr>
          <p:nvPr/>
        </p:nvCxnSpPr>
        <p:spPr>
          <a:xfrm>
            <a:off x="962526" y="1888818"/>
            <a:ext cx="1362267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DBE13593-F327-4950-B1E8-AD1E755EF46C}"/>
              </a:ext>
            </a:extLst>
          </p:cNvPr>
          <p:cNvCxnSpPr/>
          <p:nvPr/>
        </p:nvCxnSpPr>
        <p:spPr>
          <a:xfrm>
            <a:off x="2324793" y="1888818"/>
            <a:ext cx="0" cy="259305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Logo_KSOW_4f_CMYK">
            <a:extLst>
              <a:ext uri="{FF2B5EF4-FFF2-40B4-BE49-F238E27FC236}">
                <a16:creationId xmlns:a16="http://schemas.microsoft.com/office/drawing/2014/main" id="{C2FDFEFF-7667-49C9-918A-6C67D61C51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1077" y="5850915"/>
            <a:ext cx="1437608" cy="784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14" name="Gerader Verbinder 213">
            <a:extLst>
              <a:ext uri="{FF2B5EF4-FFF2-40B4-BE49-F238E27FC236}">
                <a16:creationId xmlns:a16="http://schemas.microsoft.com/office/drawing/2014/main" id="{2D4E7C89-EE1B-4030-9313-604BE945078E}"/>
              </a:ext>
            </a:extLst>
          </p:cNvPr>
          <p:cNvCxnSpPr>
            <a:cxnSpLocks/>
          </p:cNvCxnSpPr>
          <p:nvPr/>
        </p:nvCxnSpPr>
        <p:spPr>
          <a:xfrm>
            <a:off x="964952" y="1792102"/>
            <a:ext cx="0" cy="10080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Gerader Verbinder 227">
            <a:extLst>
              <a:ext uri="{FF2B5EF4-FFF2-40B4-BE49-F238E27FC236}">
                <a16:creationId xmlns:a16="http://schemas.microsoft.com/office/drawing/2014/main" id="{59FEDBED-A812-454B-BCCF-B2E01B728486}"/>
              </a:ext>
            </a:extLst>
          </p:cNvPr>
          <p:cNvCxnSpPr>
            <a:cxnSpLocks/>
          </p:cNvCxnSpPr>
          <p:nvPr/>
        </p:nvCxnSpPr>
        <p:spPr>
          <a:xfrm>
            <a:off x="5674798" y="3508450"/>
            <a:ext cx="139065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Rechteck 240">
            <a:extLst>
              <a:ext uri="{FF2B5EF4-FFF2-40B4-BE49-F238E27FC236}">
                <a16:creationId xmlns:a16="http://schemas.microsoft.com/office/drawing/2014/main" id="{3B4E0E31-7A27-4D57-B590-8B8536F73570}"/>
              </a:ext>
            </a:extLst>
          </p:cNvPr>
          <p:cNvSpPr/>
          <p:nvPr/>
        </p:nvSpPr>
        <p:spPr>
          <a:xfrm>
            <a:off x="5793445" y="3390565"/>
            <a:ext cx="1181949" cy="25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800" b="1" dirty="0">
                <a:solidFill>
                  <a:schemeClr val="tx1"/>
                </a:solidFill>
              </a:rPr>
              <a:t>OPZ Chirurgie</a:t>
            </a:r>
            <a:br>
              <a:rPr lang="de-CH" sz="8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Anja </a:t>
            </a:r>
            <a:r>
              <a:rPr lang="de-CH" sz="700">
                <a:solidFill>
                  <a:schemeClr val="tx1"/>
                </a:solidFill>
              </a:rPr>
              <a:t>Leuwer</a:t>
            </a:r>
            <a:endParaRPr lang="de-CH" sz="700" dirty="0">
              <a:solidFill>
                <a:schemeClr val="tx1"/>
              </a:solidFill>
            </a:endParaRPr>
          </a:p>
        </p:txBody>
      </p:sp>
      <p:cxnSp>
        <p:nvCxnSpPr>
          <p:cNvPr id="248" name="Gerader Verbinder 247">
            <a:extLst>
              <a:ext uri="{FF2B5EF4-FFF2-40B4-BE49-F238E27FC236}">
                <a16:creationId xmlns:a16="http://schemas.microsoft.com/office/drawing/2014/main" id="{A0FCD388-6845-4DEF-A8F8-81A526670905}"/>
              </a:ext>
            </a:extLst>
          </p:cNvPr>
          <p:cNvCxnSpPr/>
          <p:nvPr/>
        </p:nvCxnSpPr>
        <p:spPr>
          <a:xfrm flipV="1">
            <a:off x="8823235" y="2473427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Rechteck 249">
            <a:extLst>
              <a:ext uri="{FF2B5EF4-FFF2-40B4-BE49-F238E27FC236}">
                <a16:creationId xmlns:a16="http://schemas.microsoft.com/office/drawing/2014/main" id="{B2E97534-67C5-4184-9432-4F6F21BDA4CA}"/>
              </a:ext>
            </a:extLst>
          </p:cNvPr>
          <p:cNvSpPr/>
          <p:nvPr/>
        </p:nvSpPr>
        <p:spPr>
          <a:xfrm>
            <a:off x="8952864" y="2346316"/>
            <a:ext cx="1075597" cy="25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800" b="1" dirty="0">
                <a:solidFill>
                  <a:schemeClr val="tx1"/>
                </a:solidFill>
              </a:rPr>
              <a:t>Empfang</a:t>
            </a:r>
            <a:br>
              <a:rPr lang="de-CH" sz="8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Sabine De Col</a:t>
            </a:r>
          </a:p>
        </p:txBody>
      </p:sp>
      <p:cxnSp>
        <p:nvCxnSpPr>
          <p:cNvPr id="273" name="Gerader Verbinder 272">
            <a:extLst>
              <a:ext uri="{FF2B5EF4-FFF2-40B4-BE49-F238E27FC236}">
                <a16:creationId xmlns:a16="http://schemas.microsoft.com/office/drawing/2014/main" id="{BC24EAC4-E656-4C72-92D9-904C59790D8E}"/>
              </a:ext>
            </a:extLst>
          </p:cNvPr>
          <p:cNvCxnSpPr>
            <a:cxnSpLocks/>
          </p:cNvCxnSpPr>
          <p:nvPr/>
        </p:nvCxnSpPr>
        <p:spPr>
          <a:xfrm>
            <a:off x="5676122" y="3839353"/>
            <a:ext cx="148031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Rechteck 274">
            <a:extLst>
              <a:ext uri="{FF2B5EF4-FFF2-40B4-BE49-F238E27FC236}">
                <a16:creationId xmlns:a16="http://schemas.microsoft.com/office/drawing/2014/main" id="{C1C3313F-E965-47FF-B526-0ABA168CD43D}"/>
              </a:ext>
            </a:extLst>
          </p:cNvPr>
          <p:cNvSpPr/>
          <p:nvPr/>
        </p:nvSpPr>
        <p:spPr>
          <a:xfrm>
            <a:off x="5793445" y="3714106"/>
            <a:ext cx="1181949" cy="25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800" b="1" dirty="0">
                <a:solidFill>
                  <a:schemeClr val="tx1"/>
                </a:solidFill>
              </a:rPr>
              <a:t>OPZ AEMP</a:t>
            </a:r>
            <a:br>
              <a:rPr lang="de-CH" sz="800" dirty="0">
                <a:solidFill>
                  <a:schemeClr val="tx1"/>
                </a:solidFill>
              </a:rPr>
            </a:br>
            <a:r>
              <a:rPr lang="de-CH" sz="700">
                <a:solidFill>
                  <a:schemeClr val="tx1"/>
                </a:solidFill>
              </a:rPr>
              <a:t>Marco Stroet</a:t>
            </a:r>
            <a:endParaRPr lang="de-CH" sz="700" dirty="0">
              <a:solidFill>
                <a:schemeClr val="tx1"/>
              </a:solidFill>
            </a:endParaRPr>
          </a:p>
        </p:txBody>
      </p:sp>
      <p:cxnSp>
        <p:nvCxnSpPr>
          <p:cNvPr id="276" name="Gerader Verbinder 275">
            <a:extLst>
              <a:ext uri="{FF2B5EF4-FFF2-40B4-BE49-F238E27FC236}">
                <a16:creationId xmlns:a16="http://schemas.microsoft.com/office/drawing/2014/main" id="{53B750C9-F0AB-4FC2-B491-4028A1C32CF5}"/>
              </a:ext>
            </a:extLst>
          </p:cNvPr>
          <p:cNvCxnSpPr>
            <a:cxnSpLocks/>
          </p:cNvCxnSpPr>
          <p:nvPr/>
        </p:nvCxnSpPr>
        <p:spPr>
          <a:xfrm>
            <a:off x="5677265" y="2999604"/>
            <a:ext cx="4668" cy="11555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Rechteck 176">
            <a:extLst>
              <a:ext uri="{FF2B5EF4-FFF2-40B4-BE49-F238E27FC236}">
                <a16:creationId xmlns:a16="http://schemas.microsoft.com/office/drawing/2014/main" id="{480C5504-B7AA-4E88-8B88-2AB355295C12}"/>
              </a:ext>
            </a:extLst>
          </p:cNvPr>
          <p:cNvSpPr/>
          <p:nvPr/>
        </p:nvSpPr>
        <p:spPr>
          <a:xfrm>
            <a:off x="7206807" y="2352455"/>
            <a:ext cx="1285084" cy="298800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Hebammen</a:t>
            </a:r>
            <a:br>
              <a:rPr lang="de-CH" sz="9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MHBA</a:t>
            </a:r>
            <a:r>
              <a:rPr lang="de-CH" sz="700" b="1" dirty="0">
                <a:solidFill>
                  <a:schemeClr val="tx1"/>
                </a:solidFill>
              </a:rPr>
              <a:t> </a:t>
            </a:r>
            <a:r>
              <a:rPr lang="de-CH" sz="700" dirty="0">
                <a:solidFill>
                  <a:schemeClr val="tx1"/>
                </a:solidFill>
              </a:rPr>
              <a:t>Paul Orlowski</a:t>
            </a:r>
            <a:br>
              <a:rPr lang="de-CH" sz="7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Anne Imfeld</a:t>
            </a:r>
          </a:p>
        </p:txBody>
      </p:sp>
      <p:cxnSp>
        <p:nvCxnSpPr>
          <p:cNvPr id="203" name="Gerader Verbinder 202">
            <a:extLst>
              <a:ext uri="{FF2B5EF4-FFF2-40B4-BE49-F238E27FC236}">
                <a16:creationId xmlns:a16="http://schemas.microsoft.com/office/drawing/2014/main" id="{73202ECC-1A84-4571-9E8A-4CA853439044}"/>
              </a:ext>
            </a:extLst>
          </p:cNvPr>
          <p:cNvCxnSpPr/>
          <p:nvPr/>
        </p:nvCxnSpPr>
        <p:spPr>
          <a:xfrm flipV="1">
            <a:off x="284212" y="3573472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Rechteck 217">
            <a:extLst>
              <a:ext uri="{FF2B5EF4-FFF2-40B4-BE49-F238E27FC236}">
                <a16:creationId xmlns:a16="http://schemas.microsoft.com/office/drawing/2014/main" id="{14D8DFB1-A38D-4B88-A574-8BB03D071AAD}"/>
              </a:ext>
            </a:extLst>
          </p:cNvPr>
          <p:cNvSpPr/>
          <p:nvPr/>
        </p:nvSpPr>
        <p:spPr>
          <a:xfrm>
            <a:off x="421361" y="3408020"/>
            <a:ext cx="1349654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Belegarztsekretariat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Senada Ljubuncic</a:t>
            </a:r>
          </a:p>
        </p:txBody>
      </p:sp>
      <p:cxnSp>
        <p:nvCxnSpPr>
          <p:cNvPr id="221" name="Gerader Verbinder 220">
            <a:extLst>
              <a:ext uri="{FF2B5EF4-FFF2-40B4-BE49-F238E27FC236}">
                <a16:creationId xmlns:a16="http://schemas.microsoft.com/office/drawing/2014/main" id="{CC5EEBCA-77AF-45BD-A8D0-5D83E3AB5C51}"/>
              </a:ext>
            </a:extLst>
          </p:cNvPr>
          <p:cNvCxnSpPr>
            <a:cxnSpLocks/>
          </p:cNvCxnSpPr>
          <p:nvPr/>
        </p:nvCxnSpPr>
        <p:spPr>
          <a:xfrm flipV="1">
            <a:off x="5675805" y="4161903"/>
            <a:ext cx="117152" cy="20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Rechteck 221">
            <a:extLst>
              <a:ext uri="{FF2B5EF4-FFF2-40B4-BE49-F238E27FC236}">
                <a16:creationId xmlns:a16="http://schemas.microsoft.com/office/drawing/2014/main" id="{7B2195C5-2EAA-4A88-A8F5-41D59AE58CB5}"/>
              </a:ext>
            </a:extLst>
          </p:cNvPr>
          <p:cNvSpPr/>
          <p:nvPr/>
        </p:nvSpPr>
        <p:spPr>
          <a:xfrm>
            <a:off x="5792349" y="4043082"/>
            <a:ext cx="1195450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Bettenmanagement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Endrina Brahaj</a:t>
            </a:r>
          </a:p>
        </p:txBody>
      </p:sp>
      <p:cxnSp>
        <p:nvCxnSpPr>
          <p:cNvPr id="229" name="Gerader Verbinder 228">
            <a:extLst>
              <a:ext uri="{FF2B5EF4-FFF2-40B4-BE49-F238E27FC236}">
                <a16:creationId xmlns:a16="http://schemas.microsoft.com/office/drawing/2014/main" id="{7B32ECAB-31C4-4A8C-8D49-2897CFD68DFA}"/>
              </a:ext>
            </a:extLst>
          </p:cNvPr>
          <p:cNvCxnSpPr>
            <a:cxnSpLocks/>
          </p:cNvCxnSpPr>
          <p:nvPr/>
        </p:nvCxnSpPr>
        <p:spPr>
          <a:xfrm>
            <a:off x="3838289" y="754206"/>
            <a:ext cx="1155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Rechteck 223">
            <a:extLst>
              <a:ext uri="{FF2B5EF4-FFF2-40B4-BE49-F238E27FC236}">
                <a16:creationId xmlns:a16="http://schemas.microsoft.com/office/drawing/2014/main" id="{82DD54E6-6BD9-4CE0-9EB4-8EF15BB5AA43}"/>
              </a:ext>
            </a:extLst>
          </p:cNvPr>
          <p:cNvSpPr/>
          <p:nvPr/>
        </p:nvSpPr>
        <p:spPr>
          <a:xfrm>
            <a:off x="2324793" y="619408"/>
            <a:ext cx="1632983" cy="253479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Personal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800" dirty="0">
                <a:solidFill>
                  <a:schemeClr val="tx1"/>
                </a:solidFill>
              </a:rPr>
              <a:t>Anna Suter-Zollinger</a:t>
            </a:r>
          </a:p>
        </p:txBody>
      </p:sp>
      <p:sp>
        <p:nvSpPr>
          <p:cNvPr id="245" name="Rechteck 244"/>
          <p:cNvSpPr/>
          <p:nvPr/>
        </p:nvSpPr>
        <p:spPr>
          <a:xfrm>
            <a:off x="4103563" y="5214230"/>
            <a:ext cx="1300723" cy="108000"/>
          </a:xfrm>
          <a:prstGeom prst="rect">
            <a:avLst/>
          </a:prstGeom>
          <a:solidFill>
            <a:srgbClr val="7030A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Handchirurgie</a:t>
            </a:r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242" name="Rechteck 241"/>
          <p:cNvSpPr/>
          <p:nvPr/>
        </p:nvSpPr>
        <p:spPr>
          <a:xfrm>
            <a:off x="7201752" y="2896775"/>
            <a:ext cx="1285084" cy="108000"/>
          </a:xfrm>
          <a:prstGeom prst="rect">
            <a:avLst/>
          </a:prstGeom>
          <a:solidFill>
            <a:srgbClr val="7030A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800" b="1" dirty="0">
                <a:solidFill>
                  <a:schemeClr val="tx1"/>
                </a:solidFill>
              </a:rPr>
              <a:t>Pädiatrie</a:t>
            </a:r>
          </a:p>
        </p:txBody>
      </p:sp>
      <p:sp>
        <p:nvSpPr>
          <p:cNvPr id="287" name="Rechteck 286">
            <a:extLst>
              <a:ext uri="{FF2B5EF4-FFF2-40B4-BE49-F238E27FC236}">
                <a16:creationId xmlns:a16="http://schemas.microsoft.com/office/drawing/2014/main" id="{19336B07-C402-4032-AFDF-1828BFAB5439}"/>
              </a:ext>
            </a:extLst>
          </p:cNvPr>
          <p:cNvSpPr/>
          <p:nvPr/>
        </p:nvSpPr>
        <p:spPr>
          <a:xfrm>
            <a:off x="10103052" y="882173"/>
            <a:ext cx="1161495" cy="2534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700" dirty="0">
              <a:solidFill>
                <a:schemeClr val="tx1"/>
              </a:solidFill>
            </a:endParaRPr>
          </a:p>
        </p:txBody>
      </p:sp>
      <p:sp>
        <p:nvSpPr>
          <p:cNvPr id="289" name="Rechteck 288">
            <a:extLst>
              <a:ext uri="{FF2B5EF4-FFF2-40B4-BE49-F238E27FC236}">
                <a16:creationId xmlns:a16="http://schemas.microsoft.com/office/drawing/2014/main" id="{5C19AFBA-47A7-4852-BE74-8D4AB4A6F08C}"/>
              </a:ext>
            </a:extLst>
          </p:cNvPr>
          <p:cNvSpPr/>
          <p:nvPr/>
        </p:nvSpPr>
        <p:spPr>
          <a:xfrm>
            <a:off x="9829391" y="370578"/>
            <a:ext cx="246192" cy="54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5C86068B-6F49-4B42-9076-28B58F2B67BE}"/>
              </a:ext>
            </a:extLst>
          </p:cNvPr>
          <p:cNvSpPr/>
          <p:nvPr/>
        </p:nvSpPr>
        <p:spPr>
          <a:xfrm>
            <a:off x="10028461" y="281854"/>
            <a:ext cx="193835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CH" sz="700" dirty="0"/>
              <a:t>Dienstleistungsstelle</a:t>
            </a:r>
            <a:r>
              <a:rPr lang="de-CH" sz="800" dirty="0"/>
              <a:t> </a:t>
            </a:r>
            <a:r>
              <a:rPr lang="de-CH" sz="700" dirty="0"/>
              <a:t>/ Mitglied der Spitalleitung</a:t>
            </a:r>
            <a:endParaRPr lang="de-CH" sz="800" dirty="0"/>
          </a:p>
        </p:txBody>
      </p:sp>
    </p:spTree>
    <p:extLst>
      <p:ext uri="{BB962C8B-B14F-4D97-AF65-F5344CB8AC3E}">
        <p14:creationId xmlns:p14="http://schemas.microsoft.com/office/powerpoint/2010/main" val="3884060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0538BB4B-13A5-4B12-89D5-DEF0F8B5347C}" vid="{717712DD-6500-4B26-92E5-48C3D5CDF49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428</Words>
  <Application>Microsoft Office PowerPoint</Application>
  <PresentationFormat>Breitbild</PresentationFormat>
  <Paragraphs>85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PowerPoint-Präsentation</vt:lpstr>
    </vt:vector>
  </TitlesOfParts>
  <Company>Kantonsspital Obwalden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Kares Alexander</dc:creator>
  <cp:lastModifiedBy>Bürge Patric</cp:lastModifiedBy>
  <cp:revision>235</cp:revision>
  <cp:lastPrinted>2026-01-07T15:19:27Z</cp:lastPrinted>
  <dcterms:created xsi:type="dcterms:W3CDTF">2017-11-22T11:06:50Z</dcterms:created>
  <dcterms:modified xsi:type="dcterms:W3CDTF">2026-01-20T10:27:30Z</dcterms:modified>
</cp:coreProperties>
</file>